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96"/>
  </p:notesMasterIdLst>
  <p:sldIdLst>
    <p:sldId id="257" r:id="rId5"/>
    <p:sldId id="259" r:id="rId6"/>
    <p:sldId id="261" r:id="rId7"/>
    <p:sldId id="262" r:id="rId8"/>
    <p:sldId id="281" r:id="rId9"/>
    <p:sldId id="282" r:id="rId10"/>
    <p:sldId id="283" r:id="rId11"/>
    <p:sldId id="315" r:id="rId12"/>
    <p:sldId id="319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49" r:id="rId21"/>
    <p:sldId id="273" r:id="rId22"/>
    <p:sldId id="307" r:id="rId23"/>
    <p:sldId id="308" r:id="rId24"/>
    <p:sldId id="309" r:id="rId25"/>
    <p:sldId id="316" r:id="rId26"/>
    <p:sldId id="318" r:id="rId27"/>
    <p:sldId id="320" r:id="rId28"/>
    <p:sldId id="321" r:id="rId29"/>
    <p:sldId id="322" r:id="rId30"/>
    <p:sldId id="323" r:id="rId31"/>
    <p:sldId id="324" r:id="rId32"/>
    <p:sldId id="325" r:id="rId33"/>
    <p:sldId id="350" r:id="rId34"/>
    <p:sldId id="326" r:id="rId35"/>
    <p:sldId id="328" r:id="rId36"/>
    <p:sldId id="327" r:id="rId37"/>
    <p:sldId id="336" r:id="rId38"/>
    <p:sldId id="337" r:id="rId39"/>
    <p:sldId id="276" r:id="rId40"/>
    <p:sldId id="266" r:id="rId41"/>
    <p:sldId id="314" r:id="rId42"/>
    <p:sldId id="313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277" r:id="rId53"/>
    <p:sldId id="345" r:id="rId54"/>
    <p:sldId id="340" r:id="rId55"/>
    <p:sldId id="346" r:id="rId56"/>
    <p:sldId id="347" r:id="rId57"/>
    <p:sldId id="348" r:id="rId58"/>
    <p:sldId id="278" r:id="rId59"/>
    <p:sldId id="351" r:id="rId60"/>
    <p:sldId id="339" r:id="rId61"/>
    <p:sldId id="353" r:id="rId62"/>
    <p:sldId id="352" r:id="rId63"/>
    <p:sldId id="354" r:id="rId64"/>
    <p:sldId id="355" r:id="rId65"/>
    <p:sldId id="358" r:id="rId66"/>
    <p:sldId id="285" r:id="rId67"/>
    <p:sldId id="341" r:id="rId68"/>
    <p:sldId id="342" r:id="rId69"/>
    <p:sldId id="343" r:id="rId70"/>
    <p:sldId id="344" r:id="rId71"/>
    <p:sldId id="286" r:id="rId72"/>
    <p:sldId id="312" r:id="rId73"/>
    <p:sldId id="359" r:id="rId74"/>
    <p:sldId id="360" r:id="rId75"/>
    <p:sldId id="287" r:id="rId76"/>
    <p:sldId id="311" r:id="rId77"/>
    <p:sldId id="288" r:id="rId78"/>
    <p:sldId id="263" r:id="rId79"/>
    <p:sldId id="280" r:id="rId80"/>
    <p:sldId id="310" r:id="rId81"/>
    <p:sldId id="289" r:id="rId82"/>
    <p:sldId id="290" r:id="rId83"/>
    <p:sldId id="291" r:id="rId84"/>
    <p:sldId id="292" r:id="rId85"/>
    <p:sldId id="293" r:id="rId86"/>
    <p:sldId id="294" r:id="rId87"/>
    <p:sldId id="295" r:id="rId88"/>
    <p:sldId id="296" r:id="rId89"/>
    <p:sldId id="297" r:id="rId90"/>
    <p:sldId id="272" r:id="rId91"/>
    <p:sldId id="270" r:id="rId92"/>
    <p:sldId id="271" r:id="rId93"/>
    <p:sldId id="317" r:id="rId94"/>
    <p:sldId id="356" r:id="rId9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entury Gothic" panose="020B0502020202020204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0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537E07-B82B-5B13-D069-AB66658ABED2}" v="1018" dt="2022-07-19T14:46:05.176"/>
    <p1510:client id="{65951C6F-1C99-82AC-F159-C7B6B4061BF0}" v="1799" dt="2022-07-19T11:58:09.941"/>
    <p1510:client id="{6D6041BB-4B8F-9817-D166-B1386BA98CE2}" v="465" dt="2022-07-19T15:59:47.795"/>
    <p1510:client id="{8AFA24C7-6607-9599-33BB-4999307293EA}" v="434" dt="2022-07-19T15:26:25.821"/>
    <p1510:client id="{BBD90C5F-C980-4436-12E3-5750E14DABAB}" v="178" dt="2022-07-08T01:36:08.776"/>
    <p1510:client id="{F44AB193-4CA7-4338-DE33-B54806DF4867}" v="232" dt="2022-07-08T01:07:02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6.fntdata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7.fntdata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font" Target="fonts/font3.fntdata"/><Relationship Id="rId10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.fntdata"/><Relationship Id="rId104" Type="http://schemas.openxmlformats.org/officeDocument/2006/relationships/font" Target="fonts/font8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4.fntdata"/><Relationship Id="rId105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font" Target="fonts/font2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EIPs/issues/20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527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2461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954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874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46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840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716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179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52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10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498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980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008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859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159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42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30844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3289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2234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697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823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7009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560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684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114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7063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97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960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16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2425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4256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758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9140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157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6303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0739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381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2871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628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2148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3895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4005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0451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Apesar</a:t>
            </a:r>
            <a:r>
              <a:rPr lang="en-US" dirty="0"/>
              <a:t> de </a:t>
            </a:r>
            <a:r>
              <a:rPr lang="en-US" dirty="0" err="1"/>
              <a:t>não</a:t>
            </a:r>
            <a:r>
              <a:rPr lang="en-US" dirty="0"/>
              <a:t> ser </a:t>
            </a:r>
            <a:r>
              <a:rPr lang="en-US" dirty="0" err="1"/>
              <a:t>mantida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blockchain, a </a:t>
            </a:r>
            <a:r>
              <a:rPr lang="en-US" dirty="0" err="1"/>
              <a:t>implementação</a:t>
            </a:r>
            <a:r>
              <a:rPr lang="en-US" dirty="0"/>
              <a:t> </a:t>
            </a:r>
            <a:r>
              <a:rPr lang="en-US" dirty="0" err="1"/>
              <a:t>mantém</a:t>
            </a:r>
            <a:r>
              <a:rPr lang="en-US" dirty="0"/>
              <a:t> um</a:t>
            </a:r>
            <a:endParaRPr lang="pt-BR" dirty="0"/>
          </a:p>
          <a:p>
            <a:pPr>
              <a:buNone/>
            </a:pPr>
            <a:r>
              <a:rPr lang="en-US" dirty="0" err="1"/>
              <a:t>mapeamento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árvore</a:t>
            </a:r>
            <a:r>
              <a:rPr lang="en-US" dirty="0"/>
              <a:t> Patricia Merkle </a:t>
            </a:r>
            <a:r>
              <a:rPr lang="en-US" dirty="0" err="1"/>
              <a:t>modificada</a:t>
            </a:r>
            <a:r>
              <a:rPr lang="en-US" dirty="0"/>
              <a:t> (WOOD, 2014).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dois</a:t>
            </a:r>
          </a:p>
          <a:p>
            <a:pPr>
              <a:buNone/>
            </a:pP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contas</a:t>
            </a:r>
            <a:r>
              <a:rPr lang="en-US" dirty="0"/>
              <a:t>: as </a:t>
            </a:r>
            <a:r>
              <a:rPr lang="en-US" dirty="0" err="1"/>
              <a:t>externas</a:t>
            </a:r>
            <a:r>
              <a:rPr lang="en-US" dirty="0"/>
              <a:t> (externally owned accounts – EOA), </a:t>
            </a:r>
            <a:r>
              <a:rPr lang="en-US" dirty="0" err="1"/>
              <a:t>controladas</a:t>
            </a:r>
            <a:r>
              <a:rPr lang="en-US" dirty="0"/>
              <a:t> </a:t>
            </a:r>
            <a:r>
              <a:rPr lang="en-US" dirty="0" err="1"/>
              <a:t>pelas</a:t>
            </a:r>
            <a:r>
              <a:rPr lang="en-US" dirty="0"/>
              <a:t> </a:t>
            </a:r>
            <a:r>
              <a:rPr lang="en-US" dirty="0" err="1"/>
              <a:t>chaves</a:t>
            </a:r>
          </a:p>
          <a:p>
            <a:pPr>
              <a:buNone/>
            </a:pPr>
            <a:r>
              <a:rPr lang="en-US" dirty="0" err="1"/>
              <a:t>privadas</a:t>
            </a:r>
            <a:r>
              <a:rPr lang="en-US" dirty="0"/>
              <a:t> dos </a:t>
            </a:r>
            <a:r>
              <a:rPr lang="en-US" dirty="0" err="1"/>
              <a:t>usuários</a:t>
            </a:r>
            <a:r>
              <a:rPr lang="en-US" dirty="0"/>
              <a:t>; e as contract accounts, </a:t>
            </a:r>
            <a:r>
              <a:rPr lang="en-US" dirty="0" err="1"/>
              <a:t>controladas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códigos</a:t>
            </a:r>
            <a:r>
              <a:rPr lang="en-US" dirty="0"/>
              <a:t> de </a:t>
            </a:r>
            <a:r>
              <a:rPr lang="en-US" dirty="0" err="1"/>
              <a:t>contrato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contratos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endereços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 no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criação</a:t>
            </a:r>
            <a:r>
              <a:rPr lang="en-US" dirty="0"/>
              <a:t>. Esses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capazes</a:t>
            </a:r>
          </a:p>
          <a:p>
            <a:pPr>
              <a:buNone/>
            </a:pPr>
            <a:r>
              <a:rPr lang="en-US" dirty="0"/>
              <a:t>de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diversas</a:t>
            </a:r>
            <a:r>
              <a:rPr lang="en-US" dirty="0"/>
              <a:t>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transferência</a:t>
            </a:r>
            <a:r>
              <a:rPr lang="en-US" dirty="0"/>
              <a:t> de ether entre </a:t>
            </a:r>
            <a:r>
              <a:rPr lang="en-US" dirty="0" err="1"/>
              <a:t>contas</a:t>
            </a:r>
            <a:r>
              <a:rPr lang="en-US" dirty="0"/>
              <a:t>. Seu </a:t>
            </a:r>
            <a:r>
              <a:rPr lang="en-US" dirty="0" err="1"/>
              <a:t>código</a:t>
            </a:r>
          </a:p>
          <a:p>
            <a:pPr>
              <a:buNone/>
            </a:pPr>
            <a:r>
              <a:rPr lang="en-US" dirty="0" err="1"/>
              <a:t>previamente</a:t>
            </a:r>
            <a:r>
              <a:rPr lang="en-US" dirty="0"/>
              <a:t> </a:t>
            </a:r>
            <a:r>
              <a:rPr lang="en-US" dirty="0" err="1"/>
              <a:t>programado</a:t>
            </a:r>
            <a:r>
              <a:rPr lang="en-US" dirty="0"/>
              <a:t> define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beneficiários</a:t>
            </a:r>
            <a:r>
              <a:rPr lang="en-US" dirty="0"/>
              <a:t> e as </a:t>
            </a:r>
            <a:r>
              <a:rPr lang="en-US" dirty="0" err="1"/>
              <a:t>regras</a:t>
            </a:r>
            <a:r>
              <a:rPr lang="en-US" dirty="0"/>
              <a:t> do </a:t>
            </a:r>
            <a:r>
              <a:rPr lang="en-US" dirty="0" err="1"/>
              <a:t>contrato</a:t>
            </a:r>
            <a:r>
              <a:rPr lang="en-US" dirty="0"/>
              <a:t> que </a:t>
            </a:r>
            <a:r>
              <a:rPr lang="en-US" dirty="0" err="1"/>
              <a:t>devem</a:t>
            </a:r>
            <a:r>
              <a:rPr lang="en-US" dirty="0"/>
              <a:t> ser</a:t>
            </a:r>
          </a:p>
          <a:p>
            <a:pPr marL="0" indent="0">
              <a:buNone/>
            </a:pPr>
            <a:r>
              <a:rPr lang="en-US" dirty="0" err="1"/>
              <a:t>satisfeitas</a:t>
            </a:r>
            <a:r>
              <a:rPr lang="en-US" dirty="0"/>
              <a:t> no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7372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8544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08620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4509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529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You may hear the Ethereum community refer to ERC20 tokens. The initial </a:t>
            </a:r>
            <a:r>
              <a:rPr lang="en-US" u="sng" dirty="0">
                <a:hlinkClick r:id="rId3"/>
              </a:rPr>
              <a:t>ERC20 page</a:t>
            </a:r>
            <a:r>
              <a:rPr lang="en-US" dirty="0"/>
              <a:t> “describes standard functions a token contract can implement.” ERC20 is a standard interface for tokens. ERC20 tokens are simply a subset of Ethereum tokens. In order to be fully ERC20 compliant the developer needs to incorporate a specific set of functions into their smart contract that at a high level will allow it to perform the following actions:</a:t>
            </a:r>
            <a:endParaRPr lang="pt-BR" dirty="0"/>
          </a:p>
          <a:p>
            <a:pPr marL="171450" indent="-171450"/>
            <a:r>
              <a:rPr lang="en-US" dirty="0"/>
              <a:t>get the total token supply</a:t>
            </a:r>
          </a:p>
          <a:p>
            <a:pPr marL="171450" indent="-171450"/>
            <a:r>
              <a:rPr lang="en-US" dirty="0"/>
              <a:t>get the account balance</a:t>
            </a:r>
          </a:p>
          <a:p>
            <a:pPr marL="171450" indent="-171450"/>
            <a:r>
              <a:rPr lang="en-US" dirty="0"/>
              <a:t>transfer the token</a:t>
            </a:r>
          </a:p>
          <a:p>
            <a:pPr marL="171450" indent="-171450"/>
            <a:r>
              <a:rPr lang="en-US" dirty="0"/>
              <a:t>approve spending the token</a:t>
            </a:r>
          </a:p>
          <a:p>
            <a:pPr marL="171450" indent="-171450"/>
            <a:endParaRPr lang="en-US" dirty="0"/>
          </a:p>
          <a:p>
            <a:pPr marL="0" indent="0">
              <a:buNone/>
            </a:pPr>
            <a:r>
              <a:rPr lang="en-US" dirty="0"/>
              <a:t>https://blog.coinbase.com/a-beginners-guide-to-ethereum-tokens-fbd5611fe30b</a:t>
            </a:r>
          </a:p>
        </p:txBody>
      </p:sp>
    </p:spTree>
    <p:extLst>
      <p:ext uri="{BB962C8B-B14F-4D97-AF65-F5344CB8AC3E}">
        <p14:creationId xmlns:p14="http://schemas.microsoft.com/office/powerpoint/2010/main" val="23061012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57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0182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53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89757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4611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7536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4623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7664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1916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1262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175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075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90813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182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1828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1875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65522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3354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4509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1817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6178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25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2234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6480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4750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5520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9018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25285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2886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920180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9386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976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116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6.jpeg"/><Relationship Id="rId9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5050000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eb.archive.org/web/20220630094629/https:/ethereum.org/en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773000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eb.archive.org/web/20211207064430/https:/ethereum.org/e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773000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eb.archive.org/web/20211207064430/https:/ethereum.org/en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chrome-extension:/efaidnbmnnnibpcajpcglclefindmkaj/https:/ethereum.github.io/yellowpaper/paper.pdf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therscan.io/" TargetMode="External"/><Relationship Id="rId5" Type="http://schemas.openxmlformats.org/officeDocument/2006/relationships/hyperlink" Target="https://ethereum.org/en/whitepaper/" TargetMode="External"/><Relationship Id="rId4" Type="http://schemas.openxmlformats.org/officeDocument/2006/relationships/hyperlink" Target="https://whitepaper.io/document/5/ethereum-whitepaper" TargetMode="Externa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metamask.io/" TargetMode="External"/><Relationship Id="rId3" Type="http://schemas.openxmlformats.org/officeDocument/2006/relationships/hyperlink" Target="https://ethereum.org/pt-br/developers/docs/smart-contracts/" TargetMode="External"/><Relationship Id="rId7" Type="http://schemas.openxmlformats.org/officeDocument/2006/relationships/hyperlink" Target="https://portaldobitcoin.uol.com.br/o-passo-a-passo-para-criar-e-usar-uma-carteira-metamask/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ws.amazon.com/pt/what-is/blockchain/" TargetMode="External"/><Relationship Id="rId5" Type="http://schemas.openxmlformats.org/officeDocument/2006/relationships/hyperlink" Target="https://etherscan.io/" TargetMode="External"/><Relationship Id="rId4" Type="http://schemas.openxmlformats.org/officeDocument/2006/relationships/hyperlink" Target="https://ethereum.org/en/developers/docs/account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dobitcoin.uol.com.br/tudo-sobre-ethereum/" TargetMode="External"/><Relationship Id="rId3" Type="http://schemas.openxmlformats.org/officeDocument/2006/relationships/hyperlink" Target="https://solidity-portuguese.readthedocs.io/pt/latest/introduction-to-smart-contracts.html" TargetMode="External"/><Relationship Id="rId7" Type="http://schemas.openxmlformats.org/officeDocument/2006/relationships/hyperlink" Target="https://ethereum.org/en/history/" TargetMode="External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entebinaria.com.br/artigos/seguran%C3%A7a-web3-vulnerabilidades-em-smart-contracts-r87/" TargetMode="External"/><Relationship Id="rId5" Type="http://schemas.openxmlformats.org/officeDocument/2006/relationships/hyperlink" Target="https://cointelegraph.com.br/news/the-vulnerabilities-of-smart-contracts" TargetMode="External"/><Relationship Id="rId4" Type="http://schemas.openxmlformats.org/officeDocument/2006/relationships/hyperlink" Target="https://github.com/ethereum/wiki/wiki/%5BPortuguese%5D-White-Paper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news/what-erc20-and-what-does-it-mean-ethereum/#:~:text=Tokens%20often%20represent%20assets%20and,smart%20contract%20standard%2Dcompliant%20token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b2bstack.com.br/o-que-e-metamask/" TargetMode="External"/><Relationship Id="rId4" Type="http://schemas.openxmlformats.org/officeDocument/2006/relationships/hyperlink" Target="https://blog.coinbase.com/a-beginners-guide-to-ethereum-tokens-fbd5611fe30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Blockchain e Smart Contracts - Ethereum</a:t>
            </a:r>
            <a:endParaRPr lang="en-US" sz="5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</a:t>
            </a: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Blockchain</a:t>
            </a:r>
            <a:endParaRPr lang="en-US"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01C5D00F-C38C-9998-50B4-73A907B32D0D}"/>
              </a:ext>
            </a:extLst>
          </p:cNvPr>
          <p:cNvSpPr txBox="1"/>
          <p:nvPr/>
        </p:nvSpPr>
        <p:spPr>
          <a:xfrm>
            <a:off x="565525" y="2874901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C6EF65D0-27E7-07B2-8E00-88B1CC831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80" y="3783752"/>
            <a:ext cx="2743200" cy="1035477"/>
          </a:xfrm>
          <a:prstGeom prst="rect">
            <a:avLst/>
          </a:prstGeom>
        </p:spPr>
      </p:pic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C954F552-3D18-C43E-34A0-45F6B7C33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0" y="874472"/>
            <a:ext cx="1562100" cy="14438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Transações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A044E97-CC12-EBD0-AA19-55FF94C4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560" y="1566215"/>
            <a:ext cx="3718560" cy="323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15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Transações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87CA601-0B80-F2DC-587C-B0576A8D4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202"/>
          <a:stretch/>
        </p:blipFill>
        <p:spPr>
          <a:xfrm>
            <a:off x="213360" y="1808342"/>
            <a:ext cx="8618226" cy="26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6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Transações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87CA601-0B80-F2DC-587C-B0576A8D4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62" b="-471"/>
          <a:stretch/>
        </p:blipFill>
        <p:spPr>
          <a:xfrm>
            <a:off x="213360" y="2029322"/>
            <a:ext cx="8618226" cy="23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48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Transações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87CA601-0B80-F2DC-587C-B0576A8D4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962" b="-471"/>
          <a:stretch/>
        </p:blipFill>
        <p:spPr>
          <a:xfrm>
            <a:off x="213360" y="2029322"/>
            <a:ext cx="8618226" cy="23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1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Transações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09794817-3416-E080-A48E-71E6A237D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886453"/>
            <a:ext cx="8663940" cy="24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40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565525" y="636550"/>
            <a:ext cx="204282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Blocos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CD23804-3465-A794-736A-2EC739CAE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757" b="-189"/>
          <a:stretch/>
        </p:blipFill>
        <p:spPr>
          <a:xfrm>
            <a:off x="2476500" y="160378"/>
            <a:ext cx="6237428" cy="4891337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76516FA7-89B5-D6F7-3ACB-9D8050493BFB}"/>
              </a:ext>
            </a:extLst>
          </p:cNvPr>
          <p:cNvSpPr/>
          <p:nvPr/>
        </p:nvSpPr>
        <p:spPr>
          <a:xfrm>
            <a:off x="1644396" y="2055114"/>
            <a:ext cx="784860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682C14E-264F-8AE8-6FC1-50B7D471FCD5}"/>
              </a:ext>
            </a:extLst>
          </p:cNvPr>
          <p:cNvSpPr/>
          <p:nvPr/>
        </p:nvSpPr>
        <p:spPr>
          <a:xfrm>
            <a:off x="1644396" y="3190493"/>
            <a:ext cx="784860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5E4929D4-53A5-8EC6-ABF4-8E63152735EF}"/>
              </a:ext>
            </a:extLst>
          </p:cNvPr>
          <p:cNvSpPr/>
          <p:nvPr/>
        </p:nvSpPr>
        <p:spPr>
          <a:xfrm>
            <a:off x="1644396" y="3548633"/>
            <a:ext cx="784860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2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565525" y="636550"/>
            <a:ext cx="204282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Blocos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238DAD7-D82C-A0A2-0E96-83C31DABF8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6" r="37556" b="6639"/>
          <a:stretch/>
        </p:blipFill>
        <p:spPr>
          <a:xfrm>
            <a:off x="1402080" y="2124811"/>
            <a:ext cx="6467606" cy="212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7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565525" y="636550"/>
            <a:ext cx="7655461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verificação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DA61372-9B1D-0CC8-EEC9-83C6844A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477112"/>
            <a:ext cx="6021237" cy="338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38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678883"/>
            <a:ext cx="7410300" cy="172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Contratos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Inteligentes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706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D6C7CFA2-1EE5-7192-13EE-B22703F54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991" y="2268042"/>
            <a:ext cx="4645356" cy="1716298"/>
          </a:xfrm>
          <a:prstGeom prst="rect">
            <a:avLst/>
          </a:prstGeom>
        </p:spPr>
      </p:pic>
      <p:sp>
        <p:nvSpPr>
          <p:cNvPr id="114" name="Google Shape;114;g109ffa863cd_0_328"/>
          <p:cNvSpPr txBox="1"/>
          <p:nvPr/>
        </p:nvSpPr>
        <p:spPr>
          <a:xfrm>
            <a:off x="565527" y="1881953"/>
            <a:ext cx="3803154" cy="262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en-US" sz="2400" dirty="0">
                <a:latin typeface="Calibri"/>
                <a:ea typeface="Calibri"/>
                <a:sym typeface="Calibri"/>
              </a:rPr>
              <a:t>Nick Szabo 1994</a:t>
            </a:r>
            <a:endParaRPr lang="pt-BR" dirty="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  <a:sym typeface="Calibri"/>
              </a:rPr>
              <a:t>Uso</a:t>
            </a:r>
            <a:r>
              <a:rPr lang="en-US" sz="2400" dirty="0">
                <a:latin typeface="Calibri"/>
                <a:ea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sym typeface="Calibri"/>
              </a:rPr>
              <a:t>criptocurrencys</a:t>
            </a:r>
            <a:endParaRPr lang="en-US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  <a:sym typeface="Calibri"/>
              </a:rPr>
              <a:t>Duas</a:t>
            </a:r>
            <a:r>
              <a:rPr lang="en-US" sz="2400" dirty="0">
                <a:latin typeface="Calibri"/>
                <a:ea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sym typeface="Calibri"/>
              </a:rPr>
              <a:t>partes</a:t>
            </a:r>
            <a:r>
              <a:rPr lang="en-US" sz="2400" dirty="0">
                <a:latin typeface="Calibri"/>
                <a:ea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sym typeface="Calibri"/>
              </a:rPr>
              <a:t>interessadas</a:t>
            </a:r>
            <a:endParaRPr lang="en-US" dirty="0" err="1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  <a:sym typeface="Calibri"/>
              </a:rPr>
              <a:t>Protocolo</a:t>
            </a:r>
            <a:r>
              <a:rPr lang="en-US" sz="2400" dirty="0">
                <a:latin typeface="Calibri"/>
                <a:ea typeface="Calibri"/>
                <a:sym typeface="Calibri"/>
              </a:rPr>
              <a:t> auto </a:t>
            </a:r>
            <a:r>
              <a:rPr lang="en-US" sz="2400" dirty="0" err="1">
                <a:latin typeface="Calibri"/>
                <a:ea typeface="Calibri"/>
                <a:sym typeface="Calibri"/>
              </a:rPr>
              <a:t>executável</a:t>
            </a:r>
            <a:endParaRPr lang="en-US" dirty="0" err="1">
              <a:ea typeface="Calibri"/>
              <a:sym typeface="Calibri"/>
            </a:endParaRPr>
          </a:p>
          <a:p>
            <a:pPr marL="342900" indent="-342900" algn="just">
              <a:buChar char="•"/>
            </a:pPr>
            <a:r>
              <a:rPr lang="en-US" sz="2400" dirty="0">
                <a:latin typeface="Calibri"/>
                <a:ea typeface="Calibri"/>
              </a:rPr>
              <a:t>Scripts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61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/>
        </p:nvSpPr>
        <p:spPr>
          <a:xfrm>
            <a:off x="565525" y="1857725"/>
            <a:ext cx="7994040" cy="247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capacidade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Blockchain 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intensificada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com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utilização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contratos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inteligentes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.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Contudo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, 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preciso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atento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possíveis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falhas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segurança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geradas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esses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scritps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dentro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rede.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Iremos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desvendar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as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propriedades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Ethereum,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segunda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cripto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utilizada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no mercado.</a:t>
            </a:r>
            <a:endParaRPr lang="pt-BR"/>
          </a:p>
        </p:txBody>
      </p:sp>
      <p:sp>
        <p:nvSpPr>
          <p:cNvPr id="80" name="Google Shape;80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D6C7CFA2-1EE5-7192-13EE-B22703F54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991" y="2268042"/>
            <a:ext cx="4645356" cy="1716298"/>
          </a:xfrm>
          <a:prstGeom prst="rect">
            <a:avLst/>
          </a:prstGeom>
        </p:spPr>
      </p:pic>
      <p:sp>
        <p:nvSpPr>
          <p:cNvPr id="114" name="Google Shape;114;g109ffa863cd_0_328"/>
          <p:cNvSpPr txBox="1"/>
          <p:nvPr/>
        </p:nvSpPr>
        <p:spPr>
          <a:xfrm>
            <a:off x="403460" y="1881953"/>
            <a:ext cx="3965221" cy="30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en-US" sz="2000" dirty="0" err="1">
                <a:latin typeface="Calibri"/>
                <a:ea typeface="Calibri"/>
              </a:rPr>
              <a:t>Processa</a:t>
            </a:r>
            <a:r>
              <a:rPr lang="en-US" sz="2000" dirty="0">
                <a:latin typeface="Calibri"/>
                <a:ea typeface="Calibri"/>
              </a:rPr>
              <a:t> e </a:t>
            </a:r>
            <a:r>
              <a:rPr lang="en-US" sz="2000" dirty="0" err="1">
                <a:latin typeface="Calibri"/>
                <a:ea typeface="Calibri"/>
              </a:rPr>
              <a:t>toma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ações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acordo</a:t>
            </a:r>
            <a:r>
              <a:rPr lang="en-US" sz="2000" dirty="0">
                <a:latin typeface="Calibri"/>
                <a:ea typeface="Calibri"/>
              </a:rPr>
              <a:t> com </a:t>
            </a:r>
            <a:r>
              <a:rPr lang="en-US" sz="2000" dirty="0" err="1">
                <a:latin typeface="Calibri"/>
                <a:ea typeface="Calibri"/>
              </a:rPr>
              <a:t>regras</a:t>
            </a:r>
            <a:r>
              <a:rPr lang="en-US" sz="2000" dirty="0">
                <a:latin typeface="Calibri"/>
                <a:ea typeface="Calibri"/>
              </a:rPr>
              <a:t> do </a:t>
            </a:r>
            <a:r>
              <a:rPr lang="en-US" sz="2000" dirty="0" err="1">
                <a:latin typeface="Calibri"/>
                <a:ea typeface="Calibri"/>
              </a:rPr>
              <a:t>contrato</a:t>
            </a:r>
            <a:endParaRPr lang="en-US" sz="120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000" dirty="0" err="1">
                <a:latin typeface="Calibri"/>
                <a:ea typeface="Calibri"/>
              </a:rPr>
              <a:t>Qualquer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informações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pode</a:t>
            </a:r>
            <a:r>
              <a:rPr lang="en-US" sz="2000" dirty="0">
                <a:latin typeface="Calibri"/>
                <a:ea typeface="Calibri"/>
              </a:rPr>
              <a:t> ser </a:t>
            </a:r>
            <a:r>
              <a:rPr lang="en-US" sz="2000" dirty="0" err="1">
                <a:latin typeface="Calibri"/>
                <a:ea typeface="Calibri"/>
              </a:rPr>
              <a:t>utilizada</a:t>
            </a:r>
            <a:r>
              <a:rPr lang="en-US" sz="2000" dirty="0">
                <a:latin typeface="Calibri"/>
                <a:ea typeface="Calibri"/>
              </a:rPr>
              <a:t>. </a:t>
            </a:r>
            <a:r>
              <a:rPr lang="en-US" sz="2000" dirty="0" err="1">
                <a:latin typeface="Calibri"/>
                <a:ea typeface="Calibri"/>
              </a:rPr>
              <a:t>Não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apenas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financeiro</a:t>
            </a:r>
            <a:endParaRPr lang="en-US" sz="120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000" dirty="0">
                <a:latin typeface="Calibri"/>
                <a:ea typeface="Calibri"/>
              </a:rPr>
              <a:t>Blockchain</a:t>
            </a:r>
            <a:endParaRPr lang="en-US" sz="1200" dirty="0">
              <a:latin typeface="Calibri"/>
            </a:endParaRPr>
          </a:p>
          <a:p>
            <a:pPr algn="just"/>
            <a:r>
              <a:rPr lang="en-US" sz="2000" dirty="0">
                <a:latin typeface="Calibri"/>
                <a:ea typeface="Calibri"/>
              </a:rPr>
              <a:t>      -&gt; </a:t>
            </a:r>
            <a:r>
              <a:rPr lang="en-US" sz="2000" dirty="0" err="1">
                <a:latin typeface="Calibri"/>
                <a:ea typeface="Calibri"/>
              </a:rPr>
              <a:t>Facilita</a:t>
            </a:r>
            <a:r>
              <a:rPr lang="en-US" sz="2000" dirty="0">
                <a:latin typeface="Calibri"/>
                <a:ea typeface="Calibri"/>
              </a:rPr>
              <a:t> o </a:t>
            </a:r>
            <a:r>
              <a:rPr lang="en-US" sz="2000" dirty="0" err="1">
                <a:latin typeface="Calibri"/>
                <a:ea typeface="Calibri"/>
              </a:rPr>
              <a:t>registro</a:t>
            </a:r>
            <a:endParaRPr lang="en-US" sz="1200" dirty="0">
              <a:latin typeface="Calibri"/>
            </a:endParaRP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788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F663C38-959B-F59E-3A66-86BFABB01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564" y="1655664"/>
            <a:ext cx="5506871" cy="3171359"/>
          </a:xfrm>
          <a:prstGeom prst="rect">
            <a:avLst/>
          </a:prstGeom>
        </p:spPr>
      </p:pic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381F3F5E-669D-D508-C153-9F10D9D55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163" y="534821"/>
            <a:ext cx="894213" cy="11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0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285C6072-569B-DD0A-92A4-26E262F78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931" y="2762266"/>
            <a:ext cx="5080379" cy="2263220"/>
          </a:xfrm>
          <a:prstGeom prst="rect">
            <a:avLst/>
          </a:prstGeom>
        </p:spPr>
      </p:pic>
      <p:sp>
        <p:nvSpPr>
          <p:cNvPr id="5" name="Google Shape;114;g109ffa863cd_0_328">
            <a:extLst>
              <a:ext uri="{FF2B5EF4-FFF2-40B4-BE49-F238E27FC236}">
                <a16:creationId xmlns:a16="http://schemas.microsoft.com/office/drawing/2014/main" id="{9A1C5980-A9F1-E577-02EB-5D5BD069DE3B}"/>
              </a:ext>
            </a:extLst>
          </p:cNvPr>
          <p:cNvSpPr txBox="1"/>
          <p:nvPr/>
        </p:nvSpPr>
        <p:spPr>
          <a:xfrm>
            <a:off x="403460" y="1549289"/>
            <a:ext cx="8068079" cy="1633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en-US" sz="2000" dirty="0" err="1">
                <a:latin typeface="Calibri"/>
                <a:ea typeface="Calibri"/>
              </a:rPr>
              <a:t>Lógica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negócios</a:t>
            </a:r>
          </a:p>
          <a:p>
            <a:pPr marL="342900" indent="-342900" algn="just">
              <a:buChar char="•"/>
            </a:pPr>
            <a:r>
              <a:rPr lang="en-US" sz="2000" dirty="0" err="1">
                <a:latin typeface="Calibri"/>
                <a:ea typeface="Calibri"/>
              </a:rPr>
              <a:t>Linguagem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programação</a:t>
            </a:r>
            <a:r>
              <a:rPr lang="en-US" sz="2000" dirty="0">
                <a:latin typeface="Calibri"/>
                <a:ea typeface="Calibri"/>
              </a:rPr>
              <a:t> </a:t>
            </a:r>
          </a:p>
          <a:p>
            <a:pPr marL="342900" indent="-342900" algn="just">
              <a:buChar char="•"/>
            </a:pPr>
            <a:r>
              <a:rPr lang="en-US" sz="2000" dirty="0" err="1">
                <a:latin typeface="Calibri"/>
                <a:ea typeface="Calibri"/>
              </a:rPr>
              <a:t>Execução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instruções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baseada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em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condições</a:t>
            </a:r>
            <a:r>
              <a:rPr lang="en-US" sz="2000" dirty="0">
                <a:latin typeface="Calibri"/>
                <a:ea typeface="Calibri"/>
              </a:rPr>
              <a:t> (</a:t>
            </a:r>
            <a:r>
              <a:rPr lang="en-US" sz="2000" dirty="0" err="1">
                <a:latin typeface="Calibri"/>
                <a:ea typeface="Calibri"/>
              </a:rPr>
              <a:t>algoritmo</a:t>
            </a:r>
            <a:r>
              <a:rPr lang="en-US" sz="2000" dirty="0">
                <a:latin typeface="Calibri"/>
                <a:ea typeface="Calibri"/>
              </a:rPr>
              <a:t>)</a:t>
            </a:r>
          </a:p>
          <a:p>
            <a:pPr marL="342900" indent="-342900" algn="just">
              <a:buChar char="•"/>
            </a:pPr>
            <a:r>
              <a:rPr lang="en-US" sz="2000" dirty="0">
                <a:latin typeface="Calibri"/>
                <a:ea typeface="Calibri"/>
              </a:rPr>
              <a:t>Solidity </a:t>
            </a:r>
            <a:endParaRPr lang="en-US" sz="1200" dirty="0">
              <a:latin typeface="Calibri"/>
            </a:endParaRPr>
          </a:p>
        </p:txBody>
      </p:sp>
      <p:pic>
        <p:nvPicPr>
          <p:cNvPr id="6" name="Imagem 6" descr="Forma&#10;&#10;Descrição gerada automaticamente">
            <a:extLst>
              <a:ext uri="{FF2B5EF4-FFF2-40B4-BE49-F238E27FC236}">
                <a16:creationId xmlns:a16="http://schemas.microsoft.com/office/drawing/2014/main" id="{0F39541B-E193-5606-518B-7F2AA1BAF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101" y="719066"/>
            <a:ext cx="1941395" cy="129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8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65B5BD9B-9046-CF35-80DC-1EF06869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550" y="1327137"/>
            <a:ext cx="4815953" cy="3700465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52CB9A2-9B53-0288-0F81-59874E6BB72B}"/>
              </a:ext>
            </a:extLst>
          </p:cNvPr>
          <p:cNvSpPr/>
          <p:nvPr/>
        </p:nvSpPr>
        <p:spPr>
          <a:xfrm>
            <a:off x="728449" y="2344856"/>
            <a:ext cx="2303059" cy="165479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 err="1">
                <a:latin typeface="Calibri"/>
                <a:ea typeface="Calibri"/>
                <a:cs typeface="Arial"/>
              </a:rPr>
              <a:t>Submoeda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57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1D853805-0162-1D53-5C9C-5299782B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70" y="2071186"/>
            <a:ext cx="5651879" cy="2724157"/>
          </a:xfrm>
          <a:prstGeom prst="rect">
            <a:avLst/>
          </a:prstGeom>
        </p:spPr>
      </p:pic>
      <p:sp>
        <p:nvSpPr>
          <p:cNvPr id="5" name="Seta: Entalhada para a Direita 4">
            <a:extLst>
              <a:ext uri="{FF2B5EF4-FFF2-40B4-BE49-F238E27FC236}">
                <a16:creationId xmlns:a16="http://schemas.microsoft.com/office/drawing/2014/main" id="{1AEC49B5-C448-40DB-C996-976363BCF919}"/>
              </a:ext>
            </a:extLst>
          </p:cNvPr>
          <p:cNvSpPr/>
          <p:nvPr/>
        </p:nvSpPr>
        <p:spPr>
          <a:xfrm rot="8160000">
            <a:off x="4110508" y="3328824"/>
            <a:ext cx="2303058" cy="486201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030ECA4-BD24-DB3A-0586-45F99C9190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677" t="4545" r="12169" b="20909"/>
          <a:stretch/>
        </p:blipFill>
        <p:spPr>
          <a:xfrm>
            <a:off x="6168788" y="640611"/>
            <a:ext cx="2415953" cy="27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8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Central Authority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96D81BB-5D2F-0E26-E704-2332D5AB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23" y="1483548"/>
            <a:ext cx="6044251" cy="3660598"/>
          </a:xfrm>
          <a:prstGeom prst="rect">
            <a:avLst/>
          </a:prstGeom>
        </p:spPr>
      </p:pic>
      <p:pic>
        <p:nvPicPr>
          <p:cNvPr id="8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C2CBDFD-83C0-1D6A-7DEB-F6439D12E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884" y="1285661"/>
            <a:ext cx="1128784" cy="12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48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CA69285-E93E-3A50-E8E3-68231E17FBEA}"/>
              </a:ext>
            </a:extLst>
          </p:cNvPr>
          <p:cNvGrpSpPr/>
          <p:nvPr/>
        </p:nvGrpSpPr>
        <p:grpSpPr>
          <a:xfrm>
            <a:off x="1161766" y="2064481"/>
            <a:ext cx="6683990" cy="2515791"/>
            <a:chOff x="1161766" y="2235078"/>
            <a:chExt cx="6683990" cy="2515791"/>
          </a:xfrm>
        </p:grpSpPr>
        <p:pic>
          <p:nvPicPr>
            <p:cNvPr id="7" name="Imagem 7" descr="Ícone&#10;&#10;Descrição gerada automaticamente">
              <a:extLst>
                <a:ext uri="{FF2B5EF4-FFF2-40B4-BE49-F238E27FC236}">
                  <a16:creationId xmlns:a16="http://schemas.microsoft.com/office/drawing/2014/main" id="{8DC77A2A-84E3-8BB0-9C77-24A82BBA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766" y="2235078"/>
              <a:ext cx="6683990" cy="2515791"/>
            </a:xfrm>
            <a:prstGeom prst="rect">
              <a:avLst/>
            </a:prstGeom>
          </p:spPr>
        </p:pic>
        <p:pic>
          <p:nvPicPr>
            <p:cNvPr id="8" name="Imagem 8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130FAA08-EF1D-AC8C-AD63-28A16336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9286" y="2276617"/>
              <a:ext cx="790575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7721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CA69285-E93E-3A50-E8E3-68231E17FBEA}"/>
              </a:ext>
            </a:extLst>
          </p:cNvPr>
          <p:cNvGrpSpPr/>
          <p:nvPr/>
        </p:nvGrpSpPr>
        <p:grpSpPr>
          <a:xfrm>
            <a:off x="1161766" y="2064481"/>
            <a:ext cx="6683990" cy="2515791"/>
            <a:chOff x="1161766" y="2235078"/>
            <a:chExt cx="6683990" cy="2515791"/>
          </a:xfrm>
        </p:grpSpPr>
        <p:pic>
          <p:nvPicPr>
            <p:cNvPr id="7" name="Imagem 7" descr="Ícone&#10;&#10;Descrição gerada automaticamente">
              <a:extLst>
                <a:ext uri="{FF2B5EF4-FFF2-40B4-BE49-F238E27FC236}">
                  <a16:creationId xmlns:a16="http://schemas.microsoft.com/office/drawing/2014/main" id="{8DC77A2A-84E3-8BB0-9C77-24A82BBAA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766" y="2235078"/>
              <a:ext cx="6683990" cy="2515791"/>
            </a:xfrm>
            <a:prstGeom prst="rect">
              <a:avLst/>
            </a:prstGeom>
          </p:spPr>
        </p:pic>
        <p:pic>
          <p:nvPicPr>
            <p:cNvPr id="8" name="Imagem 8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130FAA08-EF1D-AC8C-AD63-28A163368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9286" y="2276617"/>
              <a:ext cx="790575" cy="914400"/>
            </a:xfrm>
            <a:prstGeom prst="rect">
              <a:avLst/>
            </a:prstGeom>
          </p:spPr>
        </p:pic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DC5391A-6DF1-5939-3FD3-F7651322C6C0}"/>
              </a:ext>
            </a:extLst>
          </p:cNvPr>
          <p:cNvSpPr/>
          <p:nvPr/>
        </p:nvSpPr>
        <p:spPr>
          <a:xfrm>
            <a:off x="5718412" y="1287155"/>
            <a:ext cx="2524835" cy="5629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Mecanismo de consenso</a:t>
            </a:r>
            <a:endParaRPr lang="pt-BR" dirty="0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4599EC8-E58D-2AD8-008F-7DDBF5F73609}"/>
              </a:ext>
            </a:extLst>
          </p:cNvPr>
          <p:cNvSpPr/>
          <p:nvPr/>
        </p:nvSpPr>
        <p:spPr>
          <a:xfrm>
            <a:off x="566382" y="4298192"/>
            <a:ext cx="2524835" cy="5629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Execução distribuída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845777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414832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Passo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passo</a:t>
            </a:r>
            <a:endParaRPr lang="pt-BR" err="1"/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34831E6B-7049-C304-4FE0-5F3D60CF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46" y="1484127"/>
            <a:ext cx="6163670" cy="3471785"/>
          </a:xfrm>
          <a:prstGeom prst="rect">
            <a:avLst/>
          </a:prstGeom>
        </p:spPr>
      </p:pic>
      <p:pic>
        <p:nvPicPr>
          <p:cNvPr id="3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3C24825-E455-7C01-F741-1A3B8042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825" y="1899809"/>
            <a:ext cx="309919" cy="337357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12B694-7240-25B6-1B4B-FAC3B0224E9D}"/>
              </a:ext>
            </a:extLst>
          </p:cNvPr>
          <p:cNvSpPr/>
          <p:nvPr/>
        </p:nvSpPr>
        <p:spPr>
          <a:xfrm>
            <a:off x="4447238" y="374233"/>
            <a:ext cx="1599402" cy="5431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Verificação de autenticidade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15DC36C-F45B-53A5-16EC-FF427964FF71}"/>
              </a:ext>
            </a:extLst>
          </p:cNvPr>
          <p:cNvSpPr/>
          <p:nvPr/>
        </p:nvSpPr>
        <p:spPr>
          <a:xfrm>
            <a:off x="6184597" y="374232"/>
            <a:ext cx="1599402" cy="5431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Verificação do saldo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800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414832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Passo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passo</a:t>
            </a:r>
            <a:endParaRPr lang="pt-BR" err="1"/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34831E6B-7049-C304-4FE0-5F3D60CF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46" y="1484127"/>
            <a:ext cx="6163670" cy="3471785"/>
          </a:xfrm>
          <a:prstGeom prst="rect">
            <a:avLst/>
          </a:prstGeom>
        </p:spPr>
      </p:pic>
      <p:pic>
        <p:nvPicPr>
          <p:cNvPr id="3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3C24825-E455-7C01-F741-1A3B8042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0825" y="1899809"/>
            <a:ext cx="309919" cy="337357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12B694-7240-25B6-1B4B-FAC3B0224E9D}"/>
              </a:ext>
            </a:extLst>
          </p:cNvPr>
          <p:cNvSpPr/>
          <p:nvPr/>
        </p:nvSpPr>
        <p:spPr>
          <a:xfrm>
            <a:off x="4447238" y="374233"/>
            <a:ext cx="1599402" cy="5431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Verificação de autenticidade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15DC36C-F45B-53A5-16EC-FF427964FF71}"/>
              </a:ext>
            </a:extLst>
          </p:cNvPr>
          <p:cNvSpPr/>
          <p:nvPr/>
        </p:nvSpPr>
        <p:spPr>
          <a:xfrm>
            <a:off x="6184597" y="374232"/>
            <a:ext cx="1599402" cy="5431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Verificação do saldo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34C4D2D-A121-016B-AB63-5F753994C396}"/>
              </a:ext>
            </a:extLst>
          </p:cNvPr>
          <p:cNvSpPr/>
          <p:nvPr/>
        </p:nvSpPr>
        <p:spPr>
          <a:xfrm>
            <a:off x="4866336" y="1021931"/>
            <a:ext cx="2643342" cy="33744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Mudança de estado</a:t>
            </a:r>
            <a:endParaRPr lang="pt-BR" dirty="0"/>
          </a:p>
        </p:txBody>
      </p:sp>
      <p:pic>
        <p:nvPicPr>
          <p:cNvPr id="2" name="Imagem 8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5B71A46-DCE4-A8E1-D5DF-9B8C9505D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625" y="3873389"/>
            <a:ext cx="309919" cy="337357"/>
          </a:xfrm>
          <a:prstGeom prst="rect">
            <a:avLst/>
          </a:prstGeom>
        </p:spPr>
      </p:pic>
      <p:sp>
        <p:nvSpPr>
          <p:cNvPr id="8" name="Texto Explicativo: Seta para a Direita 7">
            <a:extLst>
              <a:ext uri="{FF2B5EF4-FFF2-40B4-BE49-F238E27FC236}">
                <a16:creationId xmlns:a16="http://schemas.microsoft.com/office/drawing/2014/main" id="{43CDB4E4-316D-3197-7AE5-4D8531DCAF12}"/>
              </a:ext>
            </a:extLst>
          </p:cNvPr>
          <p:cNvSpPr/>
          <p:nvPr/>
        </p:nvSpPr>
        <p:spPr>
          <a:xfrm>
            <a:off x="449580" y="3569970"/>
            <a:ext cx="2491740" cy="92964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Bloco com SC validado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8510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1</a:t>
            </a: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2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 da Etapa 3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565525" y="636550"/>
            <a:ext cx="7655461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no 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B76C897-C155-D15C-1917-F56547CFC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669" y="1612945"/>
            <a:ext cx="6010132" cy="33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92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14;g109ffa863cd_0_328">
            <a:extLst>
              <a:ext uri="{FF2B5EF4-FFF2-40B4-BE49-F238E27FC236}">
                <a16:creationId xmlns:a16="http://schemas.microsoft.com/office/drawing/2014/main" id="{9A1C5980-A9F1-E577-02EB-5D5BD069DE3B}"/>
              </a:ext>
            </a:extLst>
          </p:cNvPr>
          <p:cNvSpPr txBox="1"/>
          <p:nvPr/>
        </p:nvSpPr>
        <p:spPr>
          <a:xfrm>
            <a:off x="403460" y="1549289"/>
            <a:ext cx="4410479" cy="302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en-US" sz="2000" dirty="0">
                <a:latin typeface="Calibri"/>
                <a:ea typeface="Calibri"/>
              </a:rPr>
              <a:t>Contract Creation: </a:t>
            </a:r>
            <a:r>
              <a:rPr lang="en-US" sz="2000" b="1" dirty="0">
                <a:latin typeface="Calibri"/>
                <a:ea typeface="Calibri"/>
              </a:rPr>
              <a:t>create()</a:t>
            </a:r>
          </a:p>
          <a:p>
            <a:pPr marL="342900" indent="-342900" algn="just">
              <a:buChar char="•"/>
            </a:pPr>
            <a:r>
              <a:rPr lang="en-US" sz="2000" dirty="0">
                <a:latin typeface="Calibri"/>
                <a:ea typeface="Calibri"/>
              </a:rPr>
              <a:t>Message Call: </a:t>
            </a:r>
            <a:r>
              <a:rPr lang="en-US" sz="2000" b="1" dirty="0">
                <a:latin typeface="Calibri"/>
                <a:ea typeface="Calibri"/>
              </a:rPr>
              <a:t>call()</a:t>
            </a:r>
          </a:p>
          <a:p>
            <a:pPr marL="342900" indent="-342900" algn="just">
              <a:buChar char="•"/>
            </a:pPr>
            <a:endParaRPr lang="en-US" sz="2000" dirty="0">
              <a:latin typeface="Calibri"/>
              <a:ea typeface="Calibri"/>
            </a:endParaRPr>
          </a:p>
        </p:txBody>
      </p:sp>
      <p:pic>
        <p:nvPicPr>
          <p:cNvPr id="8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709B2E6-775D-E830-F203-77BA778FE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77" t="4545" r="12169" b="20909"/>
          <a:stretch/>
        </p:blipFill>
        <p:spPr>
          <a:xfrm>
            <a:off x="6001148" y="1928391"/>
            <a:ext cx="2415953" cy="2709024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A853FA7-FBF4-597B-EE47-D18FDDAFCE08}"/>
              </a:ext>
            </a:extLst>
          </p:cNvPr>
          <p:cNvSpPr/>
          <p:nvPr/>
        </p:nvSpPr>
        <p:spPr>
          <a:xfrm>
            <a:off x="3099748" y="4033767"/>
            <a:ext cx="1782738" cy="56297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CALLCODE()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A2749B0-62C2-4372-F88F-FC252591CCCE}"/>
              </a:ext>
            </a:extLst>
          </p:cNvPr>
          <p:cNvSpPr/>
          <p:nvPr/>
        </p:nvSpPr>
        <p:spPr>
          <a:xfrm>
            <a:off x="4293926" y="2071900"/>
            <a:ext cx="1458604" cy="56297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RETURN()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D4477A6-F463-227C-BACD-CD2506A1FAB6}"/>
              </a:ext>
            </a:extLst>
          </p:cNvPr>
          <p:cNvSpPr/>
          <p:nvPr/>
        </p:nvSpPr>
        <p:spPr>
          <a:xfrm>
            <a:off x="896914" y="1600626"/>
            <a:ext cx="2089813" cy="64826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a typeface="+mn-lt"/>
                <a:cs typeface="+mn-lt"/>
              </a:rPr>
              <a:t>DELEGATECALL()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9266035-93C3-5F0E-9A84-35914D2D80CA}"/>
              </a:ext>
            </a:extLst>
          </p:cNvPr>
          <p:cNvSpPr/>
          <p:nvPr/>
        </p:nvSpPr>
        <p:spPr>
          <a:xfrm>
            <a:off x="967285" y="3470796"/>
            <a:ext cx="1782738" cy="56297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STATICCALL()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5760B94-A324-F068-7F21-6EDA6D140888}"/>
              </a:ext>
            </a:extLst>
          </p:cNvPr>
          <p:cNvSpPr/>
          <p:nvPr/>
        </p:nvSpPr>
        <p:spPr>
          <a:xfrm>
            <a:off x="3577419" y="3138131"/>
            <a:ext cx="1782738" cy="56297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REVERT()</a:t>
            </a:r>
            <a:endParaRPr lang="pt-BR" dirty="0"/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9FFF23C6-551A-6324-2080-DDB302AB4D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6" t="13021" r="-513" b="1590"/>
          <a:stretch/>
        </p:blipFill>
        <p:spPr>
          <a:xfrm>
            <a:off x="5026570" y="3961830"/>
            <a:ext cx="677068" cy="6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94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709B2E6-775D-E830-F203-77BA778FE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77" t="4545" r="12169" b="20909"/>
          <a:stretch/>
        </p:blipFill>
        <p:spPr>
          <a:xfrm>
            <a:off x="6001148" y="1928391"/>
            <a:ext cx="2415953" cy="2709024"/>
          </a:xfrm>
          <a:prstGeom prst="rect">
            <a:avLst/>
          </a:prstGeom>
        </p:spPr>
      </p:pic>
      <p:pic>
        <p:nvPicPr>
          <p:cNvPr id="10" name="Imagem 10" descr="Texto, Carta&#10;&#10;Descrição gerada automaticamente">
            <a:extLst>
              <a:ext uri="{FF2B5EF4-FFF2-40B4-BE49-F238E27FC236}">
                <a16:creationId xmlns:a16="http://schemas.microsoft.com/office/drawing/2014/main" id="{3E58E47F-4317-B005-A25B-E2D7B8489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9" y="2123299"/>
            <a:ext cx="5540990" cy="23299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3244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Smart Contracts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709B2E6-775D-E830-F203-77BA778FE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77" t="4545" r="12169" b="20909"/>
          <a:stretch/>
        </p:blipFill>
        <p:spPr>
          <a:xfrm>
            <a:off x="6001148" y="1928391"/>
            <a:ext cx="2415953" cy="2709024"/>
          </a:xfrm>
          <a:prstGeom prst="rect">
            <a:avLst/>
          </a:prstGeom>
        </p:spPr>
      </p:pic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C2599E92-195A-E620-D854-2A147C7FD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6" y="1929868"/>
            <a:ext cx="5310685" cy="27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73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Vulnerabilidade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14;g109ffa863cd_0_328">
            <a:extLst>
              <a:ext uri="{FF2B5EF4-FFF2-40B4-BE49-F238E27FC236}">
                <a16:creationId xmlns:a16="http://schemas.microsoft.com/office/drawing/2014/main" id="{9A1C5980-A9F1-E577-02EB-5D5BD069DE3B}"/>
              </a:ext>
            </a:extLst>
          </p:cNvPr>
          <p:cNvSpPr txBox="1"/>
          <p:nvPr/>
        </p:nvSpPr>
        <p:spPr>
          <a:xfrm>
            <a:off x="563480" y="1549289"/>
            <a:ext cx="4250459" cy="302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en-US" sz="2000" dirty="0" err="1">
                <a:latin typeface="Calibri"/>
                <a:ea typeface="Calibri"/>
              </a:rPr>
              <a:t>Falhas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na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codificação</a:t>
            </a:r>
            <a:endParaRPr lang="en-US" sz="2000" dirty="0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000" dirty="0" err="1">
                <a:latin typeface="Calibri"/>
                <a:ea typeface="Calibri"/>
              </a:rPr>
              <a:t>Informação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sensíveis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expostas</a:t>
            </a:r>
            <a:endParaRPr lang="en-US" sz="2000" dirty="0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000" dirty="0">
                <a:latin typeface="Calibri"/>
                <a:ea typeface="Calibri"/>
              </a:rPr>
              <a:t>Controle de </a:t>
            </a:r>
            <a:r>
              <a:rPr lang="en-US" sz="2000" dirty="0" err="1">
                <a:latin typeface="Calibri"/>
                <a:ea typeface="Calibri"/>
              </a:rPr>
              <a:t>acesso</a:t>
            </a:r>
            <a:endParaRPr lang="en-US" sz="2000" dirty="0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000" dirty="0">
                <a:latin typeface="Calibri"/>
                <a:ea typeface="Calibri"/>
              </a:rPr>
              <a:t>Reentrancy</a:t>
            </a:r>
          </a:p>
          <a:p>
            <a:pPr marL="342900" indent="-342900" algn="just">
              <a:buChar char="•"/>
            </a:pPr>
            <a:r>
              <a:rPr lang="en-US" sz="2000" dirty="0">
                <a:latin typeface="Calibri"/>
                <a:ea typeface="Calibri"/>
              </a:rPr>
              <a:t>DoS</a:t>
            </a:r>
          </a:p>
        </p:txBody>
      </p:sp>
      <p:pic>
        <p:nvPicPr>
          <p:cNvPr id="8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709B2E6-775D-E830-F203-77BA778FE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77" t="4545" r="12169" b="20909"/>
          <a:stretch/>
        </p:blipFill>
        <p:spPr>
          <a:xfrm>
            <a:off x="6001148" y="1928391"/>
            <a:ext cx="2415953" cy="27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56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Vulnerabilidade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14;g109ffa863cd_0_328">
            <a:extLst>
              <a:ext uri="{FF2B5EF4-FFF2-40B4-BE49-F238E27FC236}">
                <a16:creationId xmlns:a16="http://schemas.microsoft.com/office/drawing/2014/main" id="{9A1C5980-A9F1-E577-02EB-5D5BD069DE3B}"/>
              </a:ext>
            </a:extLst>
          </p:cNvPr>
          <p:cNvSpPr txBox="1"/>
          <p:nvPr/>
        </p:nvSpPr>
        <p:spPr>
          <a:xfrm>
            <a:off x="563480" y="1549289"/>
            <a:ext cx="4250459" cy="302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000" b="1" dirty="0">
                <a:latin typeface="Calibri"/>
                <a:ea typeface="Calibri"/>
              </a:rPr>
              <a:t>Reentrancy</a:t>
            </a:r>
            <a:endParaRPr lang="pt-BR" b="1"/>
          </a:p>
          <a:p>
            <a:pPr marL="342900" indent="-342900" algn="just">
              <a:buChar char="•"/>
            </a:pPr>
            <a:r>
              <a:rPr lang="en-US" sz="2000" dirty="0">
                <a:latin typeface="Calibri"/>
                <a:ea typeface="Calibri"/>
              </a:rPr>
              <a:t>Chama </a:t>
            </a:r>
            <a:r>
              <a:rPr lang="en-US" sz="2000" dirty="0" err="1">
                <a:latin typeface="Calibri"/>
                <a:ea typeface="Calibri"/>
              </a:rPr>
              <a:t>função</a:t>
            </a:r>
            <a:r>
              <a:rPr lang="en-US" sz="2000" dirty="0">
                <a:latin typeface="Calibri"/>
                <a:ea typeface="Calibri"/>
              </a:rPr>
              <a:t> do </a:t>
            </a:r>
            <a:r>
              <a:rPr lang="en-US" sz="2000" dirty="0" err="1">
                <a:latin typeface="Calibri"/>
                <a:ea typeface="Calibri"/>
              </a:rPr>
              <a:t>atacante</a:t>
            </a:r>
            <a:endParaRPr lang="en-US" sz="2000">
              <a:latin typeface="Calibri"/>
              <a:ea typeface="Calibri"/>
            </a:endParaRPr>
          </a:p>
          <a:p>
            <a:pPr algn="just"/>
            <a:r>
              <a:rPr lang="en-US" sz="2000" dirty="0">
                <a:latin typeface="Calibri"/>
                <a:ea typeface="Calibri"/>
              </a:rPr>
              <a:t>ex:</a:t>
            </a:r>
          </a:p>
          <a:p>
            <a:pPr marL="342900" indent="-342900" algn="just">
              <a:buChar char="•"/>
            </a:pPr>
            <a:endParaRPr lang="en-US" sz="2000" dirty="0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endParaRPr lang="en-US" sz="2000" dirty="0">
              <a:latin typeface="Calibri"/>
              <a:ea typeface="Calibri"/>
            </a:endParaRPr>
          </a:p>
        </p:txBody>
      </p:sp>
      <p:pic>
        <p:nvPicPr>
          <p:cNvPr id="2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F32F7C5-EE1B-7A1F-6C46-1F4C991B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3359213"/>
            <a:ext cx="8016240" cy="16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10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663643"/>
            <a:ext cx="7410300" cy="173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Mineração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 Uncle Block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27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Poder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computacional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Puzzles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matemáticos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Gasto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energético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Competição</a:t>
            </a: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PoW</a:t>
            </a:r>
            <a:endParaRPr lang="pt-BR" dirty="0" err="1"/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565525" y="1481050"/>
            <a:ext cx="3914042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Poder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computacional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Puzzles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matemáticos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Gasto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energético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Competição</a:t>
            </a: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PoW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+ Uncle Block</a:t>
            </a:r>
            <a:endParaRPr lang="pt-BR" dirty="0" err="1"/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Aplicativo, PowerPoint&#10;&#10;Descrição gerada automaticamente">
            <a:extLst>
              <a:ext uri="{FF2B5EF4-FFF2-40B4-BE49-F238E27FC236}">
                <a16:creationId xmlns:a16="http://schemas.microsoft.com/office/drawing/2014/main" id="{A5B02E6B-D042-F321-086E-BE2422CB8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06" y="1601898"/>
            <a:ext cx="4926841" cy="29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80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Mineração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virtual</a:t>
            </a:r>
            <a:endParaRPr lang="pt-BR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há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trabalho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computacional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Requesitos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quantidade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moedas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Escolha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probabilística</a:t>
            </a: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25" y="2201895"/>
            <a:ext cx="2743200" cy="20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7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93183"/>
            <a:ext cx="7410300" cy="1606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Como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funciona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plataforma Ethereum?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Uma imagem contendo laranja, comida, quarto&#10;&#10;Descrição gerada automaticamente">
            <a:extLst>
              <a:ext uri="{FF2B5EF4-FFF2-40B4-BE49-F238E27FC236}">
                <a16:creationId xmlns:a16="http://schemas.microsoft.com/office/drawing/2014/main" id="{B915F451-C010-3C67-9D0D-12C99DC1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95" y="3211205"/>
            <a:ext cx="1634036" cy="1817427"/>
          </a:xfrm>
          <a:prstGeom prst="rect">
            <a:avLst/>
          </a:prstGeom>
        </p:spPr>
      </p:pic>
      <p:sp>
        <p:nvSpPr>
          <p:cNvPr id="142" name="Google Shape;142;g116d3f5ae16_1_0"/>
          <p:cNvSpPr txBox="1"/>
          <p:nvPr/>
        </p:nvSpPr>
        <p:spPr>
          <a:xfrm>
            <a:off x="702003" y="1481050"/>
            <a:ext cx="4502602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Validação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!=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Mineração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Permissão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(%) -&gt; 1% coins = 1% para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validar</a:t>
            </a:r>
            <a:endParaRPr lang="en-US" sz="240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825" y="2201895"/>
            <a:ext cx="2743200" cy="2019188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BE2FDA36-33F4-9714-5AB3-F200ADC22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06" y="3236936"/>
            <a:ext cx="808773" cy="13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25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702003" y="1481050"/>
            <a:ext cx="4502602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Baixo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consumo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energia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Custo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reduzido</a:t>
            </a: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825" y="2201895"/>
            <a:ext cx="2743200" cy="20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55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702003" y="1481050"/>
            <a:ext cx="51849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</a:rPr>
              <a:t>Requisitos</a:t>
            </a:r>
            <a:endParaRPr lang="pt-BR" sz="240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Possui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balanço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positivo</a:t>
            </a:r>
            <a:r>
              <a:rPr lang="en-US" sz="2400" dirty="0">
                <a:latin typeface="Calibri"/>
                <a:ea typeface="Calibri"/>
              </a:rPr>
              <a:t> </a:t>
            </a:r>
            <a:endParaRPr lang="en-US" dirty="0"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400" dirty="0">
                <a:latin typeface="Calibri"/>
                <a:ea typeface="Calibri"/>
              </a:rPr>
              <a:t>Certa </a:t>
            </a:r>
            <a:r>
              <a:rPr lang="en-US" sz="2400" dirty="0" err="1">
                <a:latin typeface="Calibri"/>
                <a:ea typeface="Calibri"/>
              </a:rPr>
              <a:t>quantidade</a:t>
            </a:r>
            <a:r>
              <a:rPr lang="en-US" sz="2400" dirty="0">
                <a:latin typeface="Calibri"/>
                <a:ea typeface="Calibri"/>
              </a:rPr>
              <a:t> de </a:t>
            </a:r>
            <a:r>
              <a:rPr lang="en-US" sz="2400" dirty="0" err="1">
                <a:latin typeface="Calibri"/>
                <a:ea typeface="Calibri"/>
              </a:rPr>
              <a:t>criptomoedas</a:t>
            </a:r>
            <a:endParaRPr lang="en-US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Quantidade</a:t>
            </a:r>
            <a:r>
              <a:rPr lang="en-US" sz="2400" dirty="0">
                <a:latin typeface="Calibri"/>
                <a:ea typeface="Calibri"/>
              </a:rPr>
              <a:t>: </a:t>
            </a:r>
            <a:r>
              <a:rPr lang="en-US" sz="2400" dirty="0" err="1">
                <a:latin typeface="Calibri"/>
                <a:ea typeface="Calibri"/>
              </a:rPr>
              <a:t>Mínimo</a:t>
            </a:r>
            <a:r>
              <a:rPr lang="en-US" sz="2400" dirty="0">
                <a:latin typeface="Calibri"/>
                <a:ea typeface="Calibri"/>
              </a:rPr>
              <a:t> de mil ether Vitalik</a:t>
            </a:r>
            <a:endParaRPr lang="en-US">
              <a:latin typeface="Calibri"/>
            </a:endParaRP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2" r="-312" b="-424"/>
          <a:stretch/>
        </p:blipFill>
        <p:spPr>
          <a:xfrm>
            <a:off x="6040840" y="2201895"/>
            <a:ext cx="2461190" cy="20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82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702003" y="1481050"/>
            <a:ext cx="51849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</a:rPr>
              <a:t>Consenso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por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aposta</a:t>
            </a:r>
            <a:endParaRPr lang="pt-BR" sz="2400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Apostam</a:t>
            </a:r>
            <a:r>
              <a:rPr lang="en-US" sz="2400" dirty="0">
                <a:latin typeface="Calibri"/>
                <a:ea typeface="Calibri"/>
              </a:rPr>
              <a:t> contra o </a:t>
            </a:r>
            <a:r>
              <a:rPr lang="en-US" sz="2400" dirty="0" err="1">
                <a:latin typeface="Calibri"/>
                <a:ea typeface="Calibri"/>
              </a:rPr>
              <a:t>protocolo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onde</a:t>
            </a:r>
            <a:r>
              <a:rPr lang="en-US" sz="2400" dirty="0">
                <a:latin typeface="Calibri"/>
                <a:ea typeface="Calibri"/>
              </a:rPr>
              <a:t> o </a:t>
            </a:r>
            <a:r>
              <a:rPr lang="en-US" sz="2400" dirty="0" err="1">
                <a:latin typeface="Calibri"/>
                <a:ea typeface="Calibri"/>
              </a:rPr>
              <a:t>bloco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será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minerado</a:t>
            </a:r>
            <a:endParaRPr lang="en-US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Recompensa</a:t>
            </a:r>
            <a:endParaRPr lang="en-US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Penalidade</a:t>
            </a:r>
            <a:endParaRPr lang="en-US">
              <a:latin typeface="Calibri"/>
              <a:ea typeface="Calibri"/>
            </a:endParaRP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2" r="-312" b="-424"/>
          <a:stretch/>
        </p:blipFill>
        <p:spPr>
          <a:xfrm>
            <a:off x="6040840" y="2201895"/>
            <a:ext cx="2461190" cy="20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54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702003" y="1481050"/>
            <a:ext cx="51849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</a:rPr>
              <a:t>Recompensa</a:t>
            </a:r>
            <a:endParaRPr lang="pt-BR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>
                <a:latin typeface="Calibri"/>
                <a:ea typeface="Calibri"/>
              </a:rPr>
              <a:t>O </a:t>
            </a:r>
            <a:r>
              <a:rPr lang="en-US" sz="2400" dirty="0" err="1">
                <a:latin typeface="Calibri"/>
                <a:ea typeface="Calibri"/>
              </a:rPr>
              <a:t>escolhido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pode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validar</a:t>
            </a:r>
            <a:r>
              <a:rPr lang="en-US" sz="2400" dirty="0">
                <a:latin typeface="Calibri"/>
                <a:ea typeface="Calibri"/>
              </a:rPr>
              <a:t> o </a:t>
            </a:r>
            <a:r>
              <a:rPr lang="en-US" sz="2400" dirty="0" err="1">
                <a:latin typeface="Calibri"/>
                <a:ea typeface="Calibri"/>
              </a:rPr>
              <a:t>bloco</a:t>
            </a:r>
            <a:endParaRPr lang="en-US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Recebe</a:t>
            </a:r>
            <a:r>
              <a:rPr lang="en-US" sz="2400" dirty="0">
                <a:latin typeface="Calibri"/>
                <a:ea typeface="Calibri"/>
              </a:rPr>
              <a:t> o valor </a:t>
            </a:r>
            <a:r>
              <a:rPr lang="en-US" sz="2400" dirty="0" err="1">
                <a:latin typeface="Calibri"/>
                <a:ea typeface="Calibri"/>
              </a:rPr>
              <a:t>investido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depois</a:t>
            </a:r>
            <a:r>
              <a:rPr lang="en-US" sz="2400" dirty="0">
                <a:latin typeface="Calibri"/>
                <a:ea typeface="Calibri"/>
              </a:rPr>
              <a:t> da </a:t>
            </a:r>
            <a:r>
              <a:rPr lang="en-US" sz="2400" dirty="0" err="1">
                <a:latin typeface="Calibri"/>
                <a:ea typeface="Calibri"/>
              </a:rPr>
              <a:t>validação</a:t>
            </a:r>
            <a:r>
              <a:rPr lang="en-US" sz="2400" dirty="0">
                <a:latin typeface="Calibri"/>
                <a:ea typeface="Calibri"/>
              </a:rPr>
              <a:t> do </a:t>
            </a:r>
            <a:r>
              <a:rPr lang="en-US" sz="2400" dirty="0" err="1">
                <a:latin typeface="Calibri"/>
                <a:ea typeface="Calibri"/>
              </a:rPr>
              <a:t>bloco</a:t>
            </a:r>
            <a:endParaRPr lang="en-US" dirty="0">
              <a:latin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Terá</a:t>
            </a:r>
            <a:r>
              <a:rPr lang="en-US" sz="2400" dirty="0">
                <a:latin typeface="Calibri"/>
                <a:ea typeface="Calibri"/>
              </a:rPr>
              <a:t> fee do </a:t>
            </a:r>
            <a:r>
              <a:rPr lang="en-US" sz="2400" dirty="0" err="1">
                <a:latin typeface="Calibri"/>
                <a:ea typeface="Calibri"/>
              </a:rPr>
              <a:t>bloco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após</a:t>
            </a:r>
            <a:r>
              <a:rPr lang="en-US" sz="2400" dirty="0">
                <a:latin typeface="Calibri"/>
                <a:ea typeface="Calibri"/>
              </a:rPr>
              <a:t> a </a:t>
            </a:r>
            <a:r>
              <a:rPr lang="en-US" sz="2400" dirty="0" err="1">
                <a:latin typeface="Calibri"/>
                <a:ea typeface="Calibri"/>
              </a:rPr>
              <a:t>migração</a:t>
            </a:r>
            <a:r>
              <a:rPr lang="en-US" sz="2400" dirty="0">
                <a:latin typeface="Calibri"/>
                <a:ea typeface="Calibri"/>
              </a:rPr>
              <a:t>?</a:t>
            </a:r>
            <a:endParaRPr lang="en-US">
              <a:latin typeface="Calibri"/>
            </a:endParaRP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2" r="-312" b="-424"/>
          <a:stretch/>
        </p:blipFill>
        <p:spPr>
          <a:xfrm>
            <a:off x="6040840" y="2201895"/>
            <a:ext cx="2461190" cy="20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22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702003" y="1481050"/>
            <a:ext cx="51849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</a:rPr>
              <a:t>PoS</a:t>
            </a: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Limita</a:t>
            </a:r>
            <a:r>
              <a:rPr lang="en-US" sz="2400" dirty="0">
                <a:latin typeface="Calibri"/>
                <a:ea typeface="Calibri"/>
              </a:rPr>
              <a:t> o </a:t>
            </a:r>
            <a:r>
              <a:rPr lang="en-US" sz="2400" dirty="0" err="1">
                <a:latin typeface="Calibri"/>
                <a:ea typeface="Calibri"/>
              </a:rPr>
              <a:t>abuso</a:t>
            </a:r>
            <a:r>
              <a:rPr lang="en-US" sz="2400" dirty="0">
                <a:latin typeface="Calibri"/>
                <a:ea typeface="Calibri"/>
              </a:rPr>
              <a:t> de </a:t>
            </a:r>
            <a:r>
              <a:rPr lang="en-US" sz="2400" dirty="0" err="1">
                <a:latin typeface="Calibri"/>
                <a:ea typeface="Calibri"/>
              </a:rPr>
              <a:t>poder</a:t>
            </a:r>
            <a:r>
              <a:rPr lang="en-US" sz="2400" dirty="0">
                <a:latin typeface="Calibri"/>
                <a:ea typeface="Calibri"/>
              </a:rPr>
              <a:t> de </a:t>
            </a:r>
            <a:r>
              <a:rPr lang="en-US" sz="2400" dirty="0" err="1">
                <a:latin typeface="Calibri"/>
                <a:ea typeface="Calibri"/>
              </a:rPr>
              <a:t>mineração</a:t>
            </a:r>
            <a:endParaRPr lang="pt-BR">
              <a:latin typeface="Calibri"/>
            </a:endParaRPr>
          </a:p>
          <a:p>
            <a:pPr marL="342900" indent="-342900" algn="just">
              <a:buChar char="•"/>
            </a:pPr>
            <a:endParaRPr lang="en-US" sz="2400" dirty="0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400" dirty="0">
                <a:latin typeface="Calibri"/>
                <a:ea typeface="Calibri"/>
              </a:rPr>
              <a:t>Torna </a:t>
            </a:r>
            <a:r>
              <a:rPr lang="en-US" sz="2400" dirty="0" err="1">
                <a:latin typeface="Calibri"/>
                <a:ea typeface="Calibri"/>
              </a:rPr>
              <a:t>mais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dificil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ataques</a:t>
            </a:r>
            <a:r>
              <a:rPr lang="en-US" sz="2400" dirty="0">
                <a:latin typeface="Calibri"/>
                <a:ea typeface="Calibri"/>
              </a:rPr>
              <a:t> de 51%</a:t>
            </a:r>
            <a:endParaRPr lang="en-US" dirty="0">
              <a:latin typeface="Calibri"/>
            </a:endParaRP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2" r="-312" b="-424"/>
          <a:stretch/>
        </p:blipFill>
        <p:spPr>
          <a:xfrm>
            <a:off x="6040840" y="2201895"/>
            <a:ext cx="2461190" cy="20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46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2" r="-312" b="-424"/>
          <a:stretch/>
        </p:blipFill>
        <p:spPr>
          <a:xfrm>
            <a:off x="6040840" y="2201895"/>
            <a:ext cx="2461190" cy="2027744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42D5CA72-9DD0-F6F8-F93D-73A138DD4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54" y="1929222"/>
            <a:ext cx="5242446" cy="24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1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702003" y="1481050"/>
            <a:ext cx="51849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en-US" sz="2400" b="1" dirty="0" err="1">
                <a:latin typeface="Calibri"/>
                <a:ea typeface="Calibri"/>
              </a:rPr>
              <a:t>PoW</a:t>
            </a:r>
            <a:r>
              <a:rPr lang="en-US" sz="2400" dirty="0">
                <a:latin typeface="Calibri"/>
                <a:ea typeface="Calibri"/>
              </a:rPr>
              <a:t>: </a:t>
            </a:r>
            <a:r>
              <a:rPr lang="en-US" sz="2400" dirty="0" err="1">
                <a:latin typeface="Calibri"/>
                <a:ea typeface="Calibri"/>
              </a:rPr>
              <a:t>Ataque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aos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mineradores</a:t>
            </a:r>
            <a:r>
              <a:rPr lang="en-US" sz="2400" dirty="0">
                <a:latin typeface="Calibri"/>
                <a:ea typeface="Calibri"/>
              </a:rPr>
              <a:t> da rede causa </a:t>
            </a:r>
            <a:r>
              <a:rPr lang="en-US" sz="2400" dirty="0" err="1">
                <a:latin typeface="Calibri"/>
                <a:ea typeface="Calibri"/>
              </a:rPr>
              <a:t>danos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ou</a:t>
            </a:r>
            <a:endParaRPr lang="en-US" sz="2400" dirty="0">
              <a:latin typeface="Calibri"/>
              <a:ea typeface="Calibri"/>
            </a:endParaRPr>
          </a:p>
          <a:p>
            <a:pPr algn="just"/>
            <a:r>
              <a:rPr lang="en-US" sz="2400" dirty="0" err="1">
                <a:latin typeface="Calibri"/>
                <a:ea typeface="Calibri"/>
              </a:rPr>
              <a:t>invializa</a:t>
            </a:r>
            <a:r>
              <a:rPr lang="en-US" sz="2400" dirty="0">
                <a:latin typeface="Calibri"/>
                <a:ea typeface="Calibri"/>
              </a:rPr>
              <a:t> as </a:t>
            </a:r>
            <a:r>
              <a:rPr lang="en-US" sz="2400" dirty="0" err="1">
                <a:latin typeface="Calibri"/>
                <a:ea typeface="Calibri"/>
              </a:rPr>
              <a:t>operções</a:t>
            </a:r>
            <a:endParaRPr lang="en-US" sz="2400">
              <a:latin typeface="Calibri"/>
              <a:ea typeface="Calibri"/>
            </a:endParaRPr>
          </a:p>
          <a:p>
            <a:pPr algn="just"/>
            <a:endParaRPr lang="en-US" sz="2400" dirty="0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400" b="1" dirty="0" err="1">
                <a:latin typeface="Calibri"/>
                <a:ea typeface="Calibri"/>
              </a:rPr>
              <a:t>PoS</a:t>
            </a:r>
            <a:r>
              <a:rPr lang="en-US" sz="2400" dirty="0">
                <a:latin typeface="Calibri"/>
                <a:ea typeface="Calibri"/>
              </a:rPr>
              <a:t>: </a:t>
            </a:r>
            <a:r>
              <a:rPr lang="en-US" sz="2400" dirty="0" err="1">
                <a:latin typeface="Calibri"/>
                <a:ea typeface="Calibri"/>
              </a:rPr>
              <a:t>Atacar</a:t>
            </a:r>
            <a:r>
              <a:rPr lang="en-US" sz="2400" dirty="0">
                <a:latin typeface="Calibri"/>
                <a:ea typeface="Calibri"/>
              </a:rPr>
              <a:t> a rede </a:t>
            </a:r>
            <a:r>
              <a:rPr lang="en-US" sz="2400" dirty="0" err="1">
                <a:latin typeface="Calibri"/>
                <a:ea typeface="Calibri"/>
              </a:rPr>
              <a:t>custaria</a:t>
            </a:r>
            <a:r>
              <a:rPr lang="en-US" sz="2400" dirty="0">
                <a:latin typeface="Calibri"/>
                <a:ea typeface="Calibri"/>
              </a:rPr>
              <a:t> 10 </a:t>
            </a:r>
            <a:r>
              <a:rPr lang="en-US" sz="2400" dirty="0" err="1">
                <a:latin typeface="Calibri"/>
                <a:ea typeface="Calibri"/>
              </a:rPr>
              <a:t>bilhões</a:t>
            </a:r>
            <a:r>
              <a:rPr lang="en-US" sz="2400" dirty="0">
                <a:latin typeface="Calibri"/>
                <a:ea typeface="Calibri"/>
              </a:rPr>
              <a:t> de </a:t>
            </a:r>
            <a:r>
              <a:rPr lang="en-US" sz="2400" dirty="0" err="1">
                <a:latin typeface="Calibri"/>
                <a:ea typeface="Calibri"/>
              </a:rPr>
              <a:t>dolares</a:t>
            </a:r>
            <a:r>
              <a:rPr lang="en-US" sz="2400" dirty="0">
                <a:latin typeface="Calibri"/>
                <a:ea typeface="Calibri"/>
              </a:rPr>
              <a:t>. </a:t>
            </a:r>
            <a:r>
              <a:rPr lang="en-US" sz="2400" dirty="0" err="1">
                <a:latin typeface="Calibri"/>
                <a:ea typeface="Calibri"/>
              </a:rPr>
              <a:t>Além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disso</a:t>
            </a:r>
            <a:r>
              <a:rPr lang="en-US" sz="2400" dirty="0">
                <a:latin typeface="Calibri"/>
                <a:ea typeface="Calibri"/>
              </a:rPr>
              <a:t>, </a:t>
            </a:r>
            <a:r>
              <a:rPr lang="en-US" sz="2400" dirty="0" err="1">
                <a:latin typeface="Calibri"/>
                <a:ea typeface="Calibri"/>
              </a:rPr>
              <a:t>perderia</a:t>
            </a:r>
            <a:r>
              <a:rPr lang="en-US" sz="2400" dirty="0">
                <a:latin typeface="Calibri"/>
                <a:ea typeface="Calibri"/>
              </a:rPr>
              <a:t> o </a:t>
            </a:r>
            <a:r>
              <a:rPr lang="en-US" sz="2400" dirty="0" err="1">
                <a:latin typeface="Calibri"/>
                <a:ea typeface="Calibri"/>
              </a:rPr>
              <a:t>dinheiro</a:t>
            </a:r>
            <a:r>
              <a:rPr lang="en-US" sz="2400" dirty="0">
                <a:latin typeface="Calibri"/>
                <a:ea typeface="Calibri"/>
              </a:rPr>
              <a:t> no </a:t>
            </a:r>
            <a:r>
              <a:rPr lang="en-US" sz="2400" dirty="0" err="1">
                <a:latin typeface="Calibri"/>
                <a:ea typeface="Calibri"/>
              </a:rPr>
              <a:t>processo</a:t>
            </a:r>
            <a:endParaRPr lang="en-US" sz="2400" dirty="0">
              <a:latin typeface="Calibri"/>
              <a:ea typeface="Calibri"/>
            </a:endParaRP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Proof of Stake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2" r="-312" b="-424"/>
          <a:stretch/>
        </p:blipFill>
        <p:spPr>
          <a:xfrm>
            <a:off x="6040840" y="2201895"/>
            <a:ext cx="2461190" cy="20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024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6d3f5ae16_1_0"/>
          <p:cNvSpPr txBox="1"/>
          <p:nvPr/>
        </p:nvSpPr>
        <p:spPr>
          <a:xfrm>
            <a:off x="702003" y="1481050"/>
            <a:ext cx="51849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</a:rPr>
              <a:t>Problema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PoS</a:t>
            </a:r>
            <a:endParaRPr lang="en-US" sz="2400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400" dirty="0">
                <a:latin typeface="Calibri"/>
                <a:ea typeface="Calibri"/>
              </a:rPr>
              <a:t>Ricos </a:t>
            </a:r>
            <a:r>
              <a:rPr lang="en-US" sz="2400" dirty="0" err="1">
                <a:latin typeface="Calibri"/>
                <a:ea typeface="Calibri"/>
              </a:rPr>
              <a:t>tomam</a:t>
            </a:r>
            <a:r>
              <a:rPr lang="en-US" sz="2400" dirty="0">
                <a:latin typeface="Calibri"/>
                <a:ea typeface="Calibri"/>
              </a:rPr>
              <a:t> o </a:t>
            </a:r>
            <a:r>
              <a:rPr lang="en-US" sz="2400" dirty="0" err="1">
                <a:latin typeface="Calibri"/>
                <a:ea typeface="Calibri"/>
              </a:rPr>
              <a:t>poder</a:t>
            </a:r>
            <a:endParaRPr lang="en-US">
              <a:latin typeface="Calibri"/>
            </a:endParaRPr>
          </a:p>
          <a:p>
            <a:pPr marL="342900" indent="-342900" algn="just">
              <a:buChar char="•"/>
            </a:pPr>
            <a:endParaRPr lang="en-US" sz="2400" dirty="0">
              <a:latin typeface="Calibri"/>
              <a:ea typeface="Calibri"/>
            </a:endParaRPr>
          </a:p>
          <a:p>
            <a:pPr marL="342900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Nós</a:t>
            </a:r>
            <a:r>
              <a:rPr lang="en-US" sz="2400" dirty="0">
                <a:latin typeface="Calibri"/>
                <a:ea typeface="Calibri"/>
              </a:rPr>
              <a:t> que </a:t>
            </a:r>
            <a:r>
              <a:rPr lang="en-US" sz="2400" dirty="0" err="1">
                <a:latin typeface="Calibri"/>
                <a:ea typeface="Calibri"/>
              </a:rPr>
              <a:t>possuem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mais</a:t>
            </a:r>
            <a:r>
              <a:rPr lang="en-US" sz="2400" dirty="0">
                <a:latin typeface="Calibri"/>
                <a:ea typeface="Calibri"/>
              </a:rPr>
              <a:t> de 51% da rede </a:t>
            </a:r>
            <a:r>
              <a:rPr lang="en-US" sz="2400" dirty="0" err="1">
                <a:latin typeface="Calibri"/>
                <a:ea typeface="Calibri"/>
              </a:rPr>
              <a:t>começam</a:t>
            </a:r>
            <a:r>
              <a:rPr lang="en-US" sz="2400" dirty="0">
                <a:latin typeface="Calibri"/>
                <a:ea typeface="Calibri"/>
              </a:rPr>
              <a:t> a </a:t>
            </a:r>
            <a:r>
              <a:rPr lang="en-US" sz="2400" dirty="0" err="1">
                <a:latin typeface="Calibri"/>
                <a:ea typeface="Calibri"/>
              </a:rPr>
              <a:t>reescrever</a:t>
            </a:r>
            <a:r>
              <a:rPr lang="en-US" sz="2400" dirty="0">
                <a:latin typeface="Calibri"/>
                <a:ea typeface="Calibri"/>
              </a:rPr>
              <a:t> a </a:t>
            </a:r>
            <a:r>
              <a:rPr lang="en-US" sz="2400" dirty="0" err="1">
                <a:latin typeface="Calibri"/>
                <a:ea typeface="Calibri"/>
              </a:rPr>
              <a:t>história</a:t>
            </a:r>
            <a:r>
              <a:rPr lang="en-US" sz="2400" dirty="0">
                <a:latin typeface="Calibri"/>
                <a:ea typeface="Calibri"/>
              </a:rPr>
              <a:t>.</a:t>
            </a:r>
            <a:endParaRPr lang="en-US">
              <a:latin typeface="Calibri"/>
            </a:endParaRPr>
          </a:p>
        </p:txBody>
      </p:sp>
      <p:sp>
        <p:nvSpPr>
          <p:cNvPr id="143" name="Google Shape;143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Issues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44" name="Google Shape;144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2DC91E3F-DD43-4A6B-8B14-ECB5B3BB5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2" r="-312" b="-424"/>
          <a:stretch/>
        </p:blipFill>
        <p:spPr>
          <a:xfrm>
            <a:off x="6040840" y="2201895"/>
            <a:ext cx="2461190" cy="20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213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663643"/>
            <a:ext cx="7410300" cy="173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Transações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Internas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Externas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3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/>
        </p:nvSpPr>
        <p:spPr>
          <a:xfrm>
            <a:off x="565525" y="1857725"/>
            <a:ext cx="7994040" cy="247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2°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plataforma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raking de cryptos</a:t>
            </a:r>
            <a:endParaRPr lang="pt-BR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Idealizada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2013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Vitalic Buterin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Primeiro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bloco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2015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Ether -&gt; gas da rede</a:t>
            </a:r>
          </a:p>
        </p:txBody>
      </p:sp>
      <p:sp>
        <p:nvSpPr>
          <p:cNvPr id="80" name="Google Shape;80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46570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Transações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8DC77A2A-84E3-8BB0-9C77-24A82BBA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66" y="2064481"/>
            <a:ext cx="6683990" cy="2515791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CA5D9D6B-FB6D-BB62-762F-BB277E9BF157}"/>
              </a:ext>
            </a:extLst>
          </p:cNvPr>
          <p:cNvSpPr/>
          <p:nvPr/>
        </p:nvSpPr>
        <p:spPr>
          <a:xfrm>
            <a:off x="4175760" y="375666"/>
            <a:ext cx="2499360" cy="746760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Transferência de valores</a:t>
            </a:r>
            <a:endParaRPr lang="pt-BR" dirty="0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C3A043A-0788-9591-2EE0-45EC126BAFE2}"/>
              </a:ext>
            </a:extLst>
          </p:cNvPr>
          <p:cNvSpPr/>
          <p:nvPr/>
        </p:nvSpPr>
        <p:spPr>
          <a:xfrm>
            <a:off x="5966460" y="1320546"/>
            <a:ext cx="2613660" cy="944880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Criação/Manipulação de contratos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4193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511530"/>
            <a:ext cx="7811160" cy="324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Classificação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Internas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Externas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Transações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77741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511530"/>
            <a:ext cx="7811160" cy="324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Classificação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Internas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Externas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Transações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B42BA619-F339-1283-E6E7-CBB6F4A8248E}"/>
              </a:ext>
            </a:extLst>
          </p:cNvPr>
          <p:cNvSpPr/>
          <p:nvPr/>
        </p:nvSpPr>
        <p:spPr>
          <a:xfrm>
            <a:off x="2375916" y="3579114"/>
            <a:ext cx="1508760" cy="31242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7" descr="Ícone&#10;&#10;Descrição gerada automaticamente">
            <a:extLst>
              <a:ext uri="{FF2B5EF4-FFF2-40B4-BE49-F238E27FC236}">
                <a16:creationId xmlns:a16="http://schemas.microsoft.com/office/drawing/2014/main" id="{6B05905F-0CA3-0603-8428-204EDCBC9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66" y="3001741"/>
            <a:ext cx="3597890" cy="1357551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36AA1AA8-6569-3EA4-1824-A8DCEE462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128" y="633413"/>
            <a:ext cx="2333625" cy="212407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DC6BF0A-6480-96A8-16C4-569857ACB808}"/>
              </a:ext>
            </a:extLst>
          </p:cNvPr>
          <p:cNvSpPr/>
          <p:nvPr/>
        </p:nvSpPr>
        <p:spPr>
          <a:xfrm>
            <a:off x="5067300" y="2099310"/>
            <a:ext cx="2072640" cy="49530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Usuários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02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511530"/>
            <a:ext cx="7811160" cy="324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Classificação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Internas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Externas</a:t>
            </a:r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D6C683E5-4907-052B-4D22-F991E1F596D1}"/>
              </a:ext>
            </a:extLst>
          </p:cNvPr>
          <p:cNvSpPr/>
          <p:nvPr/>
        </p:nvSpPr>
        <p:spPr>
          <a:xfrm>
            <a:off x="1011936" y="4409694"/>
            <a:ext cx="3491325" cy="3294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Transações</a:t>
            </a: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86CE5DF6-8500-4B75-FEC9-57D16C99987F}"/>
              </a:ext>
            </a:extLst>
          </p:cNvPr>
          <p:cNvSpPr/>
          <p:nvPr/>
        </p:nvSpPr>
        <p:spPr>
          <a:xfrm>
            <a:off x="2284476" y="2977134"/>
            <a:ext cx="1508760" cy="31242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8CD70D3-643B-4931-4C69-C9F4F87840D3}"/>
              </a:ext>
            </a:extLst>
          </p:cNvPr>
          <p:cNvGrpSpPr/>
          <p:nvPr/>
        </p:nvGrpSpPr>
        <p:grpSpPr>
          <a:xfrm>
            <a:off x="4110706" y="2415001"/>
            <a:ext cx="4085570" cy="1441371"/>
            <a:chOff x="1161766" y="2235078"/>
            <a:chExt cx="6683990" cy="2515791"/>
          </a:xfrm>
        </p:grpSpPr>
        <p:pic>
          <p:nvPicPr>
            <p:cNvPr id="7" name="Imagem 7" descr="Ícone&#10;&#10;Descrição gerada automaticamente">
              <a:extLst>
                <a:ext uri="{FF2B5EF4-FFF2-40B4-BE49-F238E27FC236}">
                  <a16:creationId xmlns:a16="http://schemas.microsoft.com/office/drawing/2014/main" id="{6934799B-6896-C52A-3CB0-39B70CBC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766" y="2235078"/>
              <a:ext cx="6683990" cy="2515791"/>
            </a:xfrm>
            <a:prstGeom prst="rect">
              <a:avLst/>
            </a:prstGeom>
          </p:spPr>
        </p:pic>
        <p:pic>
          <p:nvPicPr>
            <p:cNvPr id="8" name="Imagem 8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A16DF81E-398D-5218-47C0-168072535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9286" y="2276617"/>
              <a:ext cx="790575" cy="914400"/>
            </a:xfrm>
            <a:prstGeom prst="rect">
              <a:avLst/>
            </a:prstGeom>
          </p:spPr>
        </p:pic>
      </p:grpSp>
      <p:pic>
        <p:nvPicPr>
          <p:cNvPr id="10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5D5CEBD0-4A37-33A5-7FDB-2A15DF2E7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093" y="352425"/>
            <a:ext cx="1605915" cy="1543050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94BA861-A0E3-BD30-925A-C73882C748E2}"/>
              </a:ext>
            </a:extLst>
          </p:cNvPr>
          <p:cNvSpPr/>
          <p:nvPr/>
        </p:nvSpPr>
        <p:spPr>
          <a:xfrm>
            <a:off x="4914900" y="1184910"/>
            <a:ext cx="2072640" cy="4953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Sem registro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0A83910-3BB1-B0B0-F9AE-A0D09752F9E1}"/>
              </a:ext>
            </a:extLst>
          </p:cNvPr>
          <p:cNvSpPr/>
          <p:nvPr/>
        </p:nvSpPr>
        <p:spPr>
          <a:xfrm>
            <a:off x="563880" y="4293870"/>
            <a:ext cx="1356360" cy="54864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Criação 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ACC697C-4E10-A2B1-6BF5-9E2CA87645D6}"/>
              </a:ext>
            </a:extLst>
          </p:cNvPr>
          <p:cNvSpPr/>
          <p:nvPr/>
        </p:nvSpPr>
        <p:spPr>
          <a:xfrm>
            <a:off x="2087879" y="4286250"/>
            <a:ext cx="1783080" cy="54864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Acionamento</a:t>
            </a:r>
            <a:endParaRPr lang="pt-BR" dirty="0"/>
          </a:p>
        </p:txBody>
      </p:sp>
      <p:pic>
        <p:nvPicPr>
          <p:cNvPr id="16" name="Imagem 10" descr="Uma imagem contendo Texto&#10;&#10;Descrição gerada automaticamente">
            <a:extLst>
              <a:ext uri="{FF2B5EF4-FFF2-40B4-BE49-F238E27FC236}">
                <a16:creationId xmlns:a16="http://schemas.microsoft.com/office/drawing/2014/main" id="{1E7EDC49-0468-FDBD-19F9-AFAF2230A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958" y="4109994"/>
            <a:ext cx="965835" cy="9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5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511530"/>
            <a:ext cx="7811160" cy="3243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Classificação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Internas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Externas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Transações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86CE5DF6-8500-4B75-FEC9-57D16C99987F}"/>
              </a:ext>
            </a:extLst>
          </p:cNvPr>
          <p:cNvSpPr/>
          <p:nvPr/>
        </p:nvSpPr>
        <p:spPr>
          <a:xfrm>
            <a:off x="2284476" y="2977134"/>
            <a:ext cx="1508760" cy="31242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8CD70D3-643B-4931-4C69-C9F4F87840D3}"/>
              </a:ext>
            </a:extLst>
          </p:cNvPr>
          <p:cNvGrpSpPr/>
          <p:nvPr/>
        </p:nvGrpSpPr>
        <p:grpSpPr>
          <a:xfrm>
            <a:off x="4110706" y="2415001"/>
            <a:ext cx="4085570" cy="1441371"/>
            <a:chOff x="1161766" y="2235078"/>
            <a:chExt cx="6683990" cy="2515791"/>
          </a:xfrm>
        </p:grpSpPr>
        <p:pic>
          <p:nvPicPr>
            <p:cNvPr id="7" name="Imagem 7" descr="Ícone&#10;&#10;Descrição gerada automaticamente">
              <a:extLst>
                <a:ext uri="{FF2B5EF4-FFF2-40B4-BE49-F238E27FC236}">
                  <a16:creationId xmlns:a16="http://schemas.microsoft.com/office/drawing/2014/main" id="{6934799B-6896-C52A-3CB0-39B70CBC8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1766" y="2235078"/>
              <a:ext cx="6683990" cy="2515791"/>
            </a:xfrm>
            <a:prstGeom prst="rect">
              <a:avLst/>
            </a:prstGeom>
          </p:spPr>
        </p:pic>
        <p:pic>
          <p:nvPicPr>
            <p:cNvPr id="8" name="Imagem 8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A16DF81E-398D-5218-47C0-168072535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9286" y="2276617"/>
              <a:ext cx="790575" cy="914400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7E572BA4-F663-87DF-59CA-C951FDC09C7B}"/>
              </a:ext>
            </a:extLst>
          </p:cNvPr>
          <p:cNvGrpSpPr/>
          <p:nvPr/>
        </p:nvGrpSpPr>
        <p:grpSpPr>
          <a:xfrm>
            <a:off x="4572000" y="4070984"/>
            <a:ext cx="3908108" cy="954406"/>
            <a:chOff x="464820" y="4070984"/>
            <a:chExt cx="3908108" cy="954406"/>
          </a:xfrm>
        </p:grpSpPr>
        <p:sp>
          <p:nvSpPr>
            <p:cNvPr id="15" name="Seta: para a Direita 14">
              <a:extLst>
                <a:ext uri="{FF2B5EF4-FFF2-40B4-BE49-F238E27FC236}">
                  <a16:creationId xmlns:a16="http://schemas.microsoft.com/office/drawing/2014/main" id="{D6C683E5-4907-052B-4D22-F991E1F596D1}"/>
                </a:ext>
              </a:extLst>
            </p:cNvPr>
            <p:cNvSpPr/>
            <p:nvPr/>
          </p:nvSpPr>
          <p:spPr>
            <a:xfrm>
              <a:off x="912876" y="4402074"/>
              <a:ext cx="2324100" cy="27432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50A83910-3BB1-B0B0-F9AE-A0D09752F9E1}"/>
                </a:ext>
              </a:extLst>
            </p:cNvPr>
            <p:cNvSpPr/>
            <p:nvPr/>
          </p:nvSpPr>
          <p:spPr>
            <a:xfrm>
              <a:off x="464820" y="4293870"/>
              <a:ext cx="1356360" cy="54864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Contas externas</a:t>
              </a:r>
              <a:endParaRPr lang="pt-BR" dirty="0"/>
            </a:p>
          </p:txBody>
        </p:sp>
        <p:pic>
          <p:nvPicPr>
            <p:cNvPr id="16" name="Imagem 10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1E7EDC49-0468-FDBD-19F9-AFAF2230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07093" y="4070984"/>
              <a:ext cx="965835" cy="925830"/>
            </a:xfrm>
            <a:prstGeom prst="rect">
              <a:avLst/>
            </a:prstGeom>
          </p:spPr>
        </p:pic>
        <p:pic>
          <p:nvPicPr>
            <p:cNvPr id="2" name="Gráfico 3" descr="Engrenagem única com preenchimento sólido">
              <a:extLst>
                <a:ext uri="{FF2B5EF4-FFF2-40B4-BE49-F238E27FC236}">
                  <a16:creationId xmlns:a16="http://schemas.microsoft.com/office/drawing/2014/main" id="{CDAD5876-7E79-3C59-9FC0-02ED847A7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96440" y="4110990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11A65AE-29DF-121E-E96F-18E92659282F}"/>
              </a:ext>
            </a:extLst>
          </p:cNvPr>
          <p:cNvGrpSpPr/>
          <p:nvPr/>
        </p:nvGrpSpPr>
        <p:grpSpPr>
          <a:xfrm>
            <a:off x="4575138" y="750570"/>
            <a:ext cx="3577310" cy="954817"/>
            <a:chOff x="4879938" y="720090"/>
            <a:chExt cx="3577310" cy="954817"/>
          </a:xfrm>
        </p:grpSpPr>
        <p:sp>
          <p:nvSpPr>
            <p:cNvPr id="4" name="Seta: para a Direita 3">
              <a:extLst>
                <a:ext uri="{FF2B5EF4-FFF2-40B4-BE49-F238E27FC236}">
                  <a16:creationId xmlns:a16="http://schemas.microsoft.com/office/drawing/2014/main" id="{F0EAACA3-2E15-1BE4-F7E4-86E1A3C8F756}"/>
                </a:ext>
              </a:extLst>
            </p:cNvPr>
            <p:cNvSpPr/>
            <p:nvPr/>
          </p:nvSpPr>
          <p:spPr>
            <a:xfrm>
              <a:off x="5439155" y="1018794"/>
              <a:ext cx="1988820" cy="320040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10" descr="Uma imagem contendo Texto&#10;&#10;Descrição gerada automaticamente">
              <a:extLst>
                <a:ext uri="{FF2B5EF4-FFF2-40B4-BE49-F238E27FC236}">
                  <a16:creationId xmlns:a16="http://schemas.microsoft.com/office/drawing/2014/main" id="{A4B50181-F1FF-BC58-D160-53DB60395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1413" y="733424"/>
              <a:ext cx="965835" cy="925830"/>
            </a:xfrm>
            <a:prstGeom prst="rect">
              <a:avLst/>
            </a:prstGeom>
          </p:spPr>
        </p:pic>
        <p:pic>
          <p:nvPicPr>
            <p:cNvPr id="11" name="Gráfico 3" descr="Engrenagem única com preenchimento sólido">
              <a:extLst>
                <a:ext uri="{FF2B5EF4-FFF2-40B4-BE49-F238E27FC236}">
                  <a16:creationId xmlns:a16="http://schemas.microsoft.com/office/drawing/2014/main" id="{2DA5276F-5459-216D-8C37-1F2E6CC15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34099" y="720090"/>
              <a:ext cx="914400" cy="914400"/>
            </a:xfrm>
            <a:prstGeom prst="rect">
              <a:avLst/>
            </a:prstGeom>
          </p:spPr>
        </p:pic>
        <p:pic>
          <p:nvPicPr>
            <p:cNvPr id="18" name="Imagem 8" descr="Interface gráfica do usuário&#10;&#10;Descrição gerada automaticamente">
              <a:extLst>
                <a:ext uri="{FF2B5EF4-FFF2-40B4-BE49-F238E27FC236}">
                  <a16:creationId xmlns:a16="http://schemas.microsoft.com/office/drawing/2014/main" id="{0C99F0C2-DA7B-CA2F-DD6D-6CB1A333F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9938" y="724300"/>
              <a:ext cx="864237" cy="950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0668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663643"/>
            <a:ext cx="7410300" cy="173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Ether e Tokens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Plataforma Ethereum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048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Ether &amp; Tokens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5FEE78C-4255-5FD8-C2F3-F798EAEAD4ED}"/>
              </a:ext>
            </a:extLst>
          </p:cNvPr>
          <p:cNvSpPr/>
          <p:nvPr/>
        </p:nvSpPr>
        <p:spPr>
          <a:xfrm>
            <a:off x="1331567" y="2451422"/>
            <a:ext cx="2158165" cy="121396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 err="1">
                <a:cs typeface="Arial"/>
              </a:rPr>
              <a:t>Ether</a:t>
            </a:r>
            <a:r>
              <a:rPr lang="pt-BR" dirty="0">
                <a:cs typeface="Arial"/>
              </a:rPr>
              <a:t> (ETC)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3DDB35C-5259-C559-E214-7B905E76D039}"/>
              </a:ext>
            </a:extLst>
          </p:cNvPr>
          <p:cNvSpPr txBox="1"/>
          <p:nvPr/>
        </p:nvSpPr>
        <p:spPr>
          <a:xfrm>
            <a:off x="3993676" y="2402859"/>
            <a:ext cx="97752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>
                <a:solidFill>
                  <a:srgbClr val="004B53"/>
                </a:solidFill>
                <a:latin typeface="arial"/>
                <a:cs typeface="arial"/>
              </a:rPr>
              <a:t>≠</a:t>
            </a:r>
            <a:endParaRPr lang="en-US" sz="8000">
              <a:solidFill>
                <a:srgbClr val="004B53"/>
              </a:solidFill>
            </a:endParaRPr>
          </a:p>
        </p:txBody>
      </p:sp>
      <p:pic>
        <p:nvPicPr>
          <p:cNvPr id="6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CDD5ECCF-424E-1091-48BC-C5DFCABBD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046" y="2401916"/>
            <a:ext cx="3127043" cy="117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73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511530"/>
            <a:ext cx="7811160" cy="28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Tokens?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Ether (native token)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Assets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externos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 Blockchain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Ether &amp; Tokens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81594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511530"/>
            <a:ext cx="7811160" cy="28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Tokens?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Ether (native token)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Assets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externos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 Blockchain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410169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Ether &amp; Tokens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2" name="Chave Esquerda 1">
            <a:extLst>
              <a:ext uri="{FF2B5EF4-FFF2-40B4-BE49-F238E27FC236}">
                <a16:creationId xmlns:a16="http://schemas.microsoft.com/office/drawing/2014/main" id="{556B319A-0974-CA0C-A3C1-14F8143AD547}"/>
              </a:ext>
            </a:extLst>
          </p:cNvPr>
          <p:cNvSpPr/>
          <p:nvPr/>
        </p:nvSpPr>
        <p:spPr>
          <a:xfrm>
            <a:off x="4673403" y="2882237"/>
            <a:ext cx="682387" cy="1168589"/>
          </a:xfrm>
          <a:prstGeom prst="leftBr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EA907BE-129A-1BC9-8577-8D8DB9A1BE1A}"/>
              </a:ext>
            </a:extLst>
          </p:cNvPr>
          <p:cNvSpPr/>
          <p:nvPr/>
        </p:nvSpPr>
        <p:spPr>
          <a:xfrm>
            <a:off x="5485604" y="2801146"/>
            <a:ext cx="2482299" cy="5998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ERC-20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3B1CC67-887F-F17F-FEF0-29C3D804CDF4}"/>
              </a:ext>
            </a:extLst>
          </p:cNvPr>
          <p:cNvSpPr/>
          <p:nvPr/>
        </p:nvSpPr>
        <p:spPr>
          <a:xfrm>
            <a:off x="5485604" y="3577362"/>
            <a:ext cx="2482299" cy="5998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ERC-721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DA7F80B-0D1C-3D31-4203-B4F470DFDB20}"/>
              </a:ext>
            </a:extLst>
          </p:cNvPr>
          <p:cNvSpPr/>
          <p:nvPr/>
        </p:nvSpPr>
        <p:spPr>
          <a:xfrm>
            <a:off x="6102256" y="1508931"/>
            <a:ext cx="2158050" cy="452083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Calibri"/>
                <a:cs typeface="Calibri"/>
              </a:rPr>
              <a:t>BEP-2</a:t>
            </a:r>
          </a:p>
        </p:txBody>
      </p:sp>
      <p:pic>
        <p:nvPicPr>
          <p:cNvPr id="7" name="Imagem 7" descr="Logotipo&#10;&#10;Descrição gerada automaticamente">
            <a:extLst>
              <a:ext uri="{FF2B5EF4-FFF2-40B4-BE49-F238E27FC236}">
                <a16:creationId xmlns:a16="http://schemas.microsoft.com/office/drawing/2014/main" id="{5CC92FF0-1784-0436-8C8C-4F0EEB4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550" y="162493"/>
            <a:ext cx="2154641" cy="1210386"/>
          </a:xfrm>
          <a:prstGeom prst="rect">
            <a:avLst/>
          </a:prstGeom>
        </p:spPr>
      </p:pic>
      <p:pic>
        <p:nvPicPr>
          <p:cNvPr id="9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42C3D5B0-78E1-D0CF-05EB-255FA5C8A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59" t="7299" r="73224" b="-730"/>
          <a:stretch/>
        </p:blipFill>
        <p:spPr>
          <a:xfrm>
            <a:off x="1988934" y="1506281"/>
            <a:ext cx="760405" cy="1094969"/>
          </a:xfrm>
          <a:prstGeom prst="rect">
            <a:avLst/>
          </a:prstGeom>
        </p:spPr>
      </p:pic>
      <p:pic>
        <p:nvPicPr>
          <p:cNvPr id="3" name="Imagem 7" descr="Logotipo&#10;&#10;Descrição gerada automaticamente">
            <a:extLst>
              <a:ext uri="{FF2B5EF4-FFF2-40B4-BE49-F238E27FC236}">
                <a16:creationId xmlns:a16="http://schemas.microsoft.com/office/drawing/2014/main" id="{D893CAAD-B221-0536-A92A-458482F6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803" y="3742046"/>
            <a:ext cx="721627" cy="71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79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Ether &amp; Tokens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Forma&#10;&#10;Descrição gerada automaticamente">
            <a:extLst>
              <a:ext uri="{FF2B5EF4-FFF2-40B4-BE49-F238E27FC236}">
                <a16:creationId xmlns:a16="http://schemas.microsoft.com/office/drawing/2014/main" id="{88C9DD62-9F49-AB7C-9E5B-A0C17EBE9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68" y="1546891"/>
            <a:ext cx="8372901" cy="323536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52751A-FD19-8C77-4670-B3DFCD8D7B8C}"/>
              </a:ext>
            </a:extLst>
          </p:cNvPr>
          <p:cNvSpPr txBox="1"/>
          <p:nvPr/>
        </p:nvSpPr>
        <p:spPr>
          <a:xfrm>
            <a:off x="3405116" y="4595031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Fonte: portal do bitcoin</a:t>
            </a:r>
          </a:p>
        </p:txBody>
      </p:sp>
    </p:spTree>
    <p:extLst>
      <p:ext uri="{BB962C8B-B14F-4D97-AF65-F5344CB8AC3E}">
        <p14:creationId xmlns:p14="http://schemas.microsoft.com/office/powerpoint/2010/main" val="376405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/>
        </p:nvSpPr>
        <p:spPr>
          <a:xfrm>
            <a:off x="565525" y="1857725"/>
            <a:ext cx="7994040" cy="247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2°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plataforma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raking de cryptos</a:t>
            </a:r>
            <a:endParaRPr lang="pt-BR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Idealizada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2013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Vitalic Buterin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Primeiro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bloco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2015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Ether -&gt; gas da rede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1" descr="Uma imagem contendo Forma&#10;&#10;Descrição gerada automaticamente">
            <a:extLst>
              <a:ext uri="{FF2B5EF4-FFF2-40B4-BE49-F238E27FC236}">
                <a16:creationId xmlns:a16="http://schemas.microsoft.com/office/drawing/2014/main" id="{BCA38B26-D812-D97F-F0D3-8B15573F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2" y="3660800"/>
            <a:ext cx="1114425" cy="1114425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985C37AE-3EA7-44C1-5FD6-7215D8E357CB}"/>
              </a:ext>
            </a:extLst>
          </p:cNvPr>
          <p:cNvSpPr/>
          <p:nvPr/>
        </p:nvSpPr>
        <p:spPr>
          <a:xfrm>
            <a:off x="3517693" y="4084449"/>
            <a:ext cx="707976" cy="27295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D2CFEC8-95D2-CC3E-7A65-7F75F33E06D2}"/>
              </a:ext>
            </a:extLst>
          </p:cNvPr>
          <p:cNvSpPr/>
          <p:nvPr/>
        </p:nvSpPr>
        <p:spPr>
          <a:xfrm>
            <a:off x="5812239" y="1167735"/>
            <a:ext cx="1953335" cy="182538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b="1">
                <a:latin typeface="Calibri"/>
                <a:cs typeface="Arial"/>
              </a:rPr>
              <a:t>Bloco Validado ou Minerado</a:t>
            </a:r>
            <a:endParaRPr lang="pt-BR" sz="1600" b="1">
              <a:latin typeface="Calibri"/>
              <a:cs typeface="Calibri"/>
            </a:endParaRPr>
          </a:p>
        </p:txBody>
      </p:sp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4B535833-9BEA-4A93-576C-9B8F92C9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481" y="2287493"/>
            <a:ext cx="1114425" cy="1114425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13A57AE-8B7F-95EF-D042-013B00434855}"/>
              </a:ext>
            </a:extLst>
          </p:cNvPr>
          <p:cNvSpPr/>
          <p:nvPr/>
        </p:nvSpPr>
        <p:spPr>
          <a:xfrm rot="13860000">
            <a:off x="5897439" y="2398188"/>
            <a:ext cx="733567" cy="2465126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A4213C2-3327-AB58-7173-F2F181E8DE5F}"/>
              </a:ext>
            </a:extLst>
          </p:cNvPr>
          <p:cNvSpPr/>
          <p:nvPr/>
        </p:nvSpPr>
        <p:spPr>
          <a:xfrm>
            <a:off x="4387755" y="3939937"/>
            <a:ext cx="1731559" cy="5544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Puzzle(</a:t>
            </a:r>
            <a:r>
              <a:rPr lang="pt-BR" err="1">
                <a:cs typeface="Arial"/>
              </a:rPr>
              <a:t>info</a:t>
            </a:r>
            <a:r>
              <a:rPr lang="pt-BR">
                <a:cs typeface="Arial"/>
              </a:rPr>
              <a:t> bloco)</a:t>
            </a:r>
            <a:endParaRPr lang="pt-BR"/>
          </a:p>
        </p:txBody>
      </p:sp>
      <p:pic>
        <p:nvPicPr>
          <p:cNvPr id="8" name="Gráfico 9" descr="Carregando com preenchimento sólido">
            <a:extLst>
              <a:ext uri="{FF2B5EF4-FFF2-40B4-BE49-F238E27FC236}">
                <a16:creationId xmlns:a16="http://schemas.microsoft.com/office/drawing/2014/main" id="{16F63ED9-F783-C1F8-0AF4-C431406973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1046" y="4033767"/>
            <a:ext cx="914400" cy="914400"/>
          </a:xfrm>
          <a:prstGeom prst="rect">
            <a:avLst/>
          </a:prstGeom>
        </p:spPr>
      </p:pic>
      <p:pic>
        <p:nvPicPr>
          <p:cNvPr id="10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B9C50FA0-4F0C-9842-E78D-2906A5718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9420" y="3852332"/>
            <a:ext cx="1920240" cy="730677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3C3A06D-70A2-1B50-6130-63B0B722CBA8}"/>
              </a:ext>
            </a:extLst>
          </p:cNvPr>
          <p:cNvSpPr/>
          <p:nvPr/>
        </p:nvSpPr>
        <p:spPr>
          <a:xfrm>
            <a:off x="1598494" y="3939937"/>
            <a:ext cx="1731559" cy="55444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Dados do bloco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89139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Ether &amp; Tokens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3086571D-61F2-9C2C-A8D9-B8773ADC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15" y="1384876"/>
            <a:ext cx="6726640" cy="352527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1ECE6D4-3BCC-74FD-2D97-F95F1ACF4F23}"/>
              </a:ext>
            </a:extLst>
          </p:cNvPr>
          <p:cNvSpPr txBox="1"/>
          <p:nvPr/>
        </p:nvSpPr>
        <p:spPr>
          <a:xfrm>
            <a:off x="3405116" y="479121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Fonte: portal do bitcoin</a:t>
            </a:r>
          </a:p>
        </p:txBody>
      </p:sp>
    </p:spTree>
    <p:extLst>
      <p:ext uri="{BB962C8B-B14F-4D97-AF65-F5344CB8AC3E}">
        <p14:creationId xmlns:p14="http://schemas.microsoft.com/office/powerpoint/2010/main" val="2355167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511530"/>
            <a:ext cx="7811160" cy="299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Tokens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114;g109ffa863cd_0_328">
            <a:extLst>
              <a:ext uri="{FF2B5EF4-FFF2-40B4-BE49-F238E27FC236}">
                <a16:creationId xmlns:a16="http://schemas.microsoft.com/office/drawing/2014/main" id="{55783EC7-FAEA-98FC-7612-A4B3D46A663D}"/>
              </a:ext>
            </a:extLst>
          </p:cNvPr>
          <p:cNvSpPr txBox="1"/>
          <p:nvPr/>
        </p:nvSpPr>
        <p:spPr>
          <a:xfrm>
            <a:off x="565525" y="1511530"/>
            <a:ext cx="7811160" cy="28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Predicted Market 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Criadores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Joey Krug e Jack Peterson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Trade: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</a:rPr>
              <a:t>valor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</a:rPr>
              <a:t>gatilho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ea typeface="Calibri"/>
                <a:cs typeface="Calibri"/>
              </a:rPr>
              <a:t>venda</a:t>
            </a:r>
            <a:endParaRPr lang="en-US" sz="240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7443F32-E5CD-9153-FE4F-0E95446C84BB}"/>
              </a:ext>
            </a:extLst>
          </p:cNvPr>
          <p:cNvSpPr/>
          <p:nvPr/>
        </p:nvSpPr>
        <p:spPr>
          <a:xfrm>
            <a:off x="617562" y="4315250"/>
            <a:ext cx="5638229" cy="4862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ea typeface="+mn-lt"/>
                <a:cs typeface="+mn-lt"/>
              </a:rPr>
              <a:t>Ethereum</a:t>
            </a:r>
            <a:r>
              <a:rPr lang="pt-BR" dirty="0">
                <a:ea typeface="+mn-lt"/>
                <a:cs typeface="+mn-lt"/>
              </a:rPr>
              <a:t> token </a:t>
            </a:r>
            <a:r>
              <a:rPr lang="pt-BR" dirty="0" err="1">
                <a:ea typeface="+mn-lt"/>
                <a:cs typeface="+mn-lt"/>
              </a:rPr>
              <a:t>called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Reputation</a:t>
            </a:r>
            <a:r>
              <a:rPr lang="pt-BR" dirty="0">
                <a:ea typeface="+mn-lt"/>
                <a:cs typeface="+mn-lt"/>
              </a:rPr>
              <a:t> (REP)</a:t>
            </a:r>
          </a:p>
        </p:txBody>
      </p:sp>
      <p:pic>
        <p:nvPicPr>
          <p:cNvPr id="4" name="Imagem 5" descr="Logotipo&#10;&#10;Descrição gerada automaticamente">
            <a:extLst>
              <a:ext uri="{FF2B5EF4-FFF2-40B4-BE49-F238E27FC236}">
                <a16:creationId xmlns:a16="http://schemas.microsoft.com/office/drawing/2014/main" id="{A0F1AD2E-E9C2-7E74-7DD2-6528F968D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407" y="904893"/>
            <a:ext cx="2743200" cy="91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50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511530"/>
            <a:ext cx="7811160" cy="2995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Tokens Golem</a:t>
            </a:r>
            <a:endParaRPr lang="pt-BR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114;g109ffa863cd_0_328">
            <a:extLst>
              <a:ext uri="{FF2B5EF4-FFF2-40B4-BE49-F238E27FC236}">
                <a16:creationId xmlns:a16="http://schemas.microsoft.com/office/drawing/2014/main" id="{55783EC7-FAEA-98FC-7612-A4B3D46A663D}"/>
              </a:ext>
            </a:extLst>
          </p:cNvPr>
          <p:cNvSpPr txBox="1"/>
          <p:nvPr/>
        </p:nvSpPr>
        <p:spPr>
          <a:xfrm>
            <a:off x="565525" y="1511530"/>
            <a:ext cx="7811160" cy="280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Julian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Zawistwoski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Venda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computacional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Ideia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comum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EC1FF751-EE85-9E55-D341-02618281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491" y="2172340"/>
            <a:ext cx="1695450" cy="16859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CDD921F-E711-5DEF-A398-FE3358BED773}"/>
              </a:ext>
            </a:extLst>
          </p:cNvPr>
          <p:cNvSpPr/>
          <p:nvPr/>
        </p:nvSpPr>
        <p:spPr>
          <a:xfrm>
            <a:off x="566382" y="4247012"/>
            <a:ext cx="5271447" cy="5032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ea typeface="+mn-lt"/>
                <a:cs typeface="+mn-lt"/>
              </a:rPr>
              <a:t>Golem</a:t>
            </a:r>
            <a:r>
              <a:rPr lang="pt-BR" dirty="0">
                <a:ea typeface="+mn-lt"/>
                <a:cs typeface="+mn-lt"/>
              </a:rPr>
              <a:t> Network Token (GNT)</a:t>
            </a:r>
          </a:p>
        </p:txBody>
      </p:sp>
    </p:spTree>
    <p:extLst>
      <p:ext uri="{BB962C8B-B14F-4D97-AF65-F5344CB8AC3E}">
        <p14:creationId xmlns:p14="http://schemas.microsoft.com/office/powerpoint/2010/main" val="1634915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663643"/>
            <a:ext cx="7410300" cy="173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Hard Forks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Plataforma 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381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862050"/>
            <a:ext cx="7811160" cy="238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Gray Glacier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Calibri"/>
                <a:cs typeface="Calibri"/>
              </a:rPr>
              <a:t>Jun-30-</a:t>
            </a:r>
            <a:r>
              <a:rPr lang="en-US" sz="2000" b="1" dirty="0">
                <a:latin typeface="Calibri"/>
                <a:ea typeface="Calibri"/>
                <a:cs typeface="Calibri"/>
              </a:rPr>
              <a:t>2022 </a:t>
            </a:r>
            <a:r>
              <a:rPr lang="en-US" sz="2000" dirty="0">
                <a:latin typeface="Calibri"/>
                <a:ea typeface="Calibri"/>
                <a:cs typeface="Calibri"/>
              </a:rPr>
              <a:t>10:54:04 AM +UTC</a:t>
            </a:r>
            <a:br>
              <a:rPr lang="en-US" sz="2000" dirty="0">
                <a:latin typeface="Calibri"/>
                <a:ea typeface="Calibri"/>
                <a:cs typeface="Calibri"/>
              </a:rPr>
            </a:br>
            <a:r>
              <a:rPr lang="en-US" sz="2000" dirty="0">
                <a:latin typeface="Calibri"/>
                <a:ea typeface="Calibri"/>
                <a:cs typeface="Calibri"/>
              </a:rPr>
              <a:t>🧱</a:t>
            </a:r>
            <a:r>
              <a:rPr lang="en-US" sz="2000" dirty="0">
                <a:latin typeface="Calibri"/>
                <a:ea typeface="Calibri"/>
              </a:rPr>
              <a:t>Block number: </a:t>
            </a:r>
            <a:r>
              <a:rPr lang="en-US" sz="2000" u="sng" dirty="0">
                <a:latin typeface="Calibri"/>
                <a:ea typeface="Calibri"/>
                <a:hlinkClick r:id="rId3"/>
              </a:rPr>
              <a:t>15,050,000</a:t>
            </a:r>
            <a:br>
              <a:rPr lang="en-US" sz="2000" u="sng" dirty="0">
                <a:latin typeface="Calibri"/>
                <a:ea typeface="Calibri"/>
              </a:rPr>
            </a:br>
            <a:r>
              <a:rPr lang="en-US" sz="2000" u="sng" dirty="0">
                <a:latin typeface="Calibri"/>
                <a:ea typeface="Calibri"/>
              </a:rPr>
              <a:t>ETH price: $1,069 USD</a:t>
            </a:r>
            <a:br>
              <a:rPr lang="en-US" sz="2000" u="sng" dirty="0">
                <a:latin typeface="Calibri"/>
                <a:ea typeface="Calibri"/>
              </a:rPr>
            </a:br>
            <a:r>
              <a:rPr lang="en-US" sz="2000" u="sng" dirty="0">
                <a:latin typeface="Calibri"/>
                <a:ea typeface="Calibri"/>
              </a:rPr>
              <a:t> </a:t>
            </a:r>
            <a:r>
              <a:rPr lang="en-US" sz="2000" u="sng" dirty="0">
                <a:latin typeface="Calibri"/>
                <a:ea typeface="Calibri"/>
                <a:hlinkClick r:id="rId4"/>
              </a:rPr>
              <a:t>ethereum.org on waybackmachine</a:t>
            </a:r>
            <a:endParaRPr lang="en-US" sz="1200">
              <a:latin typeface="Calibri"/>
            </a:endParaRP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História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 Ethereum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815EF6-2E30-08B4-722C-5F67B0516A93}"/>
              </a:ext>
            </a:extLst>
          </p:cNvPr>
          <p:cNvSpPr/>
          <p:nvPr/>
        </p:nvSpPr>
        <p:spPr>
          <a:xfrm>
            <a:off x="563880" y="4484370"/>
            <a:ext cx="7673340" cy="381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a typeface="+mn-lt"/>
                <a:cs typeface="+mn-lt"/>
              </a:rPr>
              <a:t>https://ethereum.org/en/history/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09B7E83-A742-7CB3-59BC-731CBE1F36B1}"/>
              </a:ext>
            </a:extLst>
          </p:cNvPr>
          <p:cNvSpPr/>
          <p:nvPr/>
        </p:nvSpPr>
        <p:spPr>
          <a:xfrm>
            <a:off x="6497955" y="3491865"/>
            <a:ext cx="1676400" cy="754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dirty="0">
                <a:cs typeface="Arial"/>
              </a:rPr>
              <a:t>2022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83355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862050"/>
            <a:ext cx="7811160" cy="238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Arrow Glacier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Calibri"/>
              </a:rPr>
              <a:t>Dec-09-2021 07:55:23 PM +UTC</a:t>
            </a:r>
            <a:br>
              <a:rPr lang="en-US" sz="2000" dirty="0">
                <a:latin typeface="Calibri"/>
                <a:ea typeface="Calibri"/>
              </a:rPr>
            </a:br>
            <a:r>
              <a:rPr lang="en-US" sz="2000" dirty="0">
                <a:latin typeface="Calibri"/>
                <a:ea typeface="Calibri"/>
              </a:rPr>
              <a:t>🧱Block number: </a:t>
            </a:r>
            <a:r>
              <a:rPr lang="en-US" sz="2000" u="sng" dirty="0">
                <a:latin typeface="Calibri"/>
                <a:ea typeface="Calibri"/>
                <a:hlinkClick r:id="rId3"/>
              </a:rPr>
              <a:t>13,773,000</a:t>
            </a:r>
            <a:br>
              <a:rPr lang="en-US" sz="2000" u="sng" dirty="0">
                <a:latin typeface="Calibri"/>
                <a:ea typeface="Calibri"/>
              </a:rPr>
            </a:br>
            <a:r>
              <a:rPr lang="en-US" sz="2000" u="sng" dirty="0">
                <a:latin typeface="Calibri"/>
                <a:ea typeface="Calibri"/>
              </a:rPr>
              <a:t>ETH price: $4111 USD</a:t>
            </a:r>
            <a:br>
              <a:rPr lang="en-US" sz="2000" u="sng" dirty="0">
                <a:latin typeface="Calibri"/>
                <a:ea typeface="Calibri"/>
              </a:rPr>
            </a:br>
            <a:r>
              <a:rPr lang="en-US" sz="2000" u="sng" dirty="0">
                <a:latin typeface="Calibri"/>
                <a:ea typeface="Calibri"/>
              </a:rPr>
              <a:t> </a:t>
            </a:r>
            <a:r>
              <a:rPr lang="en-US" sz="2000" u="sng" dirty="0">
                <a:latin typeface="Calibri"/>
                <a:ea typeface="Calibri"/>
                <a:hlinkClick r:id="rId4"/>
              </a:rPr>
              <a:t>ethereum.org on waybackmachine</a:t>
            </a:r>
            <a:endParaRPr lang="en-US">
              <a:latin typeface="Calibri"/>
            </a:endParaRP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História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 Ethereum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815EF6-2E30-08B4-722C-5F67B0516A93}"/>
              </a:ext>
            </a:extLst>
          </p:cNvPr>
          <p:cNvSpPr/>
          <p:nvPr/>
        </p:nvSpPr>
        <p:spPr>
          <a:xfrm>
            <a:off x="563880" y="4484370"/>
            <a:ext cx="7673340" cy="381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a typeface="+mn-lt"/>
                <a:cs typeface="+mn-lt"/>
              </a:rPr>
              <a:t>https://ethereum.org/en/history/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FA1BC3D-B6B5-C415-475D-8C56F0CF8A18}"/>
              </a:ext>
            </a:extLst>
          </p:cNvPr>
          <p:cNvSpPr/>
          <p:nvPr/>
        </p:nvSpPr>
        <p:spPr>
          <a:xfrm>
            <a:off x="6497955" y="3491865"/>
            <a:ext cx="1676400" cy="754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dirty="0">
                <a:cs typeface="Arial"/>
              </a:rPr>
              <a:t>2021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14428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862050"/>
            <a:ext cx="7811160" cy="238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Arrow Glacier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r>
              <a:rPr lang="en-US" sz="2000" dirty="0">
                <a:latin typeface="Calibri"/>
                <a:ea typeface="Calibri"/>
              </a:rPr>
              <a:t>Dec-09-2021 07:55:23 PM +UTC</a:t>
            </a:r>
            <a:br>
              <a:rPr lang="en-US" sz="2000" dirty="0">
                <a:latin typeface="Calibri"/>
                <a:ea typeface="Calibri"/>
              </a:rPr>
            </a:br>
            <a:r>
              <a:rPr lang="en-US" sz="2000" dirty="0">
                <a:latin typeface="Calibri"/>
                <a:ea typeface="Calibri"/>
              </a:rPr>
              <a:t>🧱Block number: </a:t>
            </a:r>
            <a:r>
              <a:rPr lang="en-US" sz="2000" u="sng" dirty="0">
                <a:latin typeface="Calibri"/>
                <a:ea typeface="Calibri"/>
                <a:hlinkClick r:id="rId3"/>
              </a:rPr>
              <a:t>13,773,000</a:t>
            </a:r>
            <a:br>
              <a:rPr lang="en-US" sz="2000" u="sng" dirty="0">
                <a:latin typeface="Calibri"/>
                <a:ea typeface="Calibri"/>
              </a:rPr>
            </a:br>
            <a:r>
              <a:rPr lang="en-US" sz="2000" u="sng" dirty="0">
                <a:latin typeface="Calibri"/>
                <a:ea typeface="Calibri"/>
              </a:rPr>
              <a:t>ETH price: $4111 USD</a:t>
            </a:r>
            <a:br>
              <a:rPr lang="en-US" sz="2000" u="sng" dirty="0">
                <a:latin typeface="Calibri"/>
                <a:ea typeface="Calibri"/>
              </a:rPr>
            </a:br>
            <a:r>
              <a:rPr lang="en-US" sz="2000" u="sng" dirty="0">
                <a:latin typeface="Calibri"/>
                <a:ea typeface="Calibri"/>
              </a:rPr>
              <a:t> </a:t>
            </a:r>
            <a:r>
              <a:rPr lang="en-US" sz="2000" u="sng" dirty="0">
                <a:latin typeface="Calibri"/>
                <a:ea typeface="Calibri"/>
                <a:hlinkClick r:id="rId4"/>
              </a:rPr>
              <a:t>ethereum.org on waybackmachine</a:t>
            </a:r>
            <a:endParaRPr lang="en-US">
              <a:latin typeface="Calibri"/>
            </a:endParaRP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História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 Ethereum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815EF6-2E30-08B4-722C-5F67B0516A93}"/>
              </a:ext>
            </a:extLst>
          </p:cNvPr>
          <p:cNvSpPr/>
          <p:nvPr/>
        </p:nvSpPr>
        <p:spPr>
          <a:xfrm>
            <a:off x="563880" y="4484370"/>
            <a:ext cx="7673340" cy="381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a typeface="+mn-lt"/>
                <a:cs typeface="+mn-lt"/>
              </a:rPr>
              <a:t>https://ethereum.org/en/history/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7C9C8AC-F03B-8BB4-562A-C980F065721A}"/>
              </a:ext>
            </a:extLst>
          </p:cNvPr>
          <p:cNvSpPr/>
          <p:nvPr/>
        </p:nvSpPr>
        <p:spPr>
          <a:xfrm>
            <a:off x="6497955" y="3491865"/>
            <a:ext cx="1676400" cy="7543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200" dirty="0">
                <a:cs typeface="Arial"/>
              </a:rPr>
              <a:t>2021</a:t>
            </a:r>
            <a:endParaRPr lang="pt-BR" sz="32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ACDBCB-B32F-590F-BF93-259E0207BA2C}"/>
              </a:ext>
            </a:extLst>
          </p:cNvPr>
          <p:cNvSpPr/>
          <p:nvPr/>
        </p:nvSpPr>
        <p:spPr>
          <a:xfrm>
            <a:off x="6393180" y="1215390"/>
            <a:ext cx="1889760" cy="586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Altair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B85B281-3A9C-33E5-EC23-AF860EFA57EF}"/>
              </a:ext>
            </a:extLst>
          </p:cNvPr>
          <p:cNvSpPr/>
          <p:nvPr/>
        </p:nvSpPr>
        <p:spPr>
          <a:xfrm>
            <a:off x="6393179" y="1863089"/>
            <a:ext cx="1889760" cy="586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/>
              <a:t>London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5629BD8-0E6D-0583-227D-5209B4A9D694}"/>
              </a:ext>
            </a:extLst>
          </p:cNvPr>
          <p:cNvSpPr/>
          <p:nvPr/>
        </p:nvSpPr>
        <p:spPr>
          <a:xfrm>
            <a:off x="6393179" y="2510789"/>
            <a:ext cx="1889760" cy="586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dirty="0"/>
              <a:t>Berlin</a:t>
            </a:r>
          </a:p>
        </p:txBody>
      </p:sp>
    </p:spTree>
    <p:extLst>
      <p:ext uri="{BB962C8B-B14F-4D97-AF65-F5344CB8AC3E}">
        <p14:creationId xmlns:p14="http://schemas.microsoft.com/office/powerpoint/2010/main" val="3725106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862050"/>
            <a:ext cx="7811160" cy="2382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Frontier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zero</a:t>
            </a:r>
            <a:endParaRPr lang="pt-BR" dirty="0">
              <a:ea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Frontier thawing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bloco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200.000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DAO fork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bloco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1.920.00</a:t>
            </a: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(2016)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Início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 Ethereum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8815EF6-2E30-08B4-722C-5F67B0516A93}"/>
              </a:ext>
            </a:extLst>
          </p:cNvPr>
          <p:cNvSpPr/>
          <p:nvPr/>
        </p:nvSpPr>
        <p:spPr>
          <a:xfrm>
            <a:off x="563880" y="4484370"/>
            <a:ext cx="7673340" cy="381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ea typeface="+mn-lt"/>
                <a:cs typeface="+mn-lt"/>
              </a:rPr>
              <a:t>https://ethereum.org/en/history/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7" name="Chave Direita 6">
            <a:extLst>
              <a:ext uri="{FF2B5EF4-FFF2-40B4-BE49-F238E27FC236}">
                <a16:creationId xmlns:a16="http://schemas.microsoft.com/office/drawing/2014/main" id="{D8EB5C79-6046-AB4C-460F-84A871B52768}"/>
              </a:ext>
            </a:extLst>
          </p:cNvPr>
          <p:cNvSpPr/>
          <p:nvPr/>
        </p:nvSpPr>
        <p:spPr>
          <a:xfrm>
            <a:off x="4501896" y="2327910"/>
            <a:ext cx="632460" cy="922020"/>
          </a:xfrm>
          <a:prstGeom prst="rightBrac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8D4FA5C-33DB-D857-64D8-3269EC0054FE}"/>
              </a:ext>
            </a:extLst>
          </p:cNvPr>
          <p:cNvSpPr/>
          <p:nvPr/>
        </p:nvSpPr>
        <p:spPr>
          <a:xfrm>
            <a:off x="5301615" y="2562225"/>
            <a:ext cx="2133600" cy="4495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cs typeface="Arial"/>
              </a:rPr>
              <a:t>2015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95083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663643"/>
            <a:ext cx="7410300" cy="173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é a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Carteira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Metamask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?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0292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402412"/>
            <a:ext cx="7811160" cy="326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Digital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Popularidade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Controle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financeiro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Hot wallet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Metamask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465753A-88EC-855E-3333-0A5AEF8FD3A7}"/>
              </a:ext>
            </a:extLst>
          </p:cNvPr>
          <p:cNvSpPr/>
          <p:nvPr/>
        </p:nvSpPr>
        <p:spPr>
          <a:xfrm>
            <a:off x="4882487" y="1841594"/>
            <a:ext cx="3394880" cy="63120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Interface simplificada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127DE3B-8714-6644-D476-DEBFAABCBD92}"/>
              </a:ext>
            </a:extLst>
          </p:cNvPr>
          <p:cNvSpPr/>
          <p:nvPr/>
        </p:nvSpPr>
        <p:spPr>
          <a:xfrm>
            <a:off x="4882487" y="2677519"/>
            <a:ext cx="3394880" cy="63120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18 idiomas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43BDC81-F022-BC7A-ACC6-FA406A6872AE}"/>
              </a:ext>
            </a:extLst>
          </p:cNvPr>
          <p:cNvSpPr/>
          <p:nvPr/>
        </p:nvSpPr>
        <p:spPr>
          <a:xfrm>
            <a:off x="4882487" y="3428145"/>
            <a:ext cx="3394880" cy="63120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Backup das carteiras</a:t>
            </a:r>
            <a:endParaRPr lang="pt-BR" dirty="0"/>
          </a:p>
        </p:txBody>
      </p:sp>
      <p:pic>
        <p:nvPicPr>
          <p:cNvPr id="6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B2A8E198-3A2F-0450-0FC5-C0253995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5" y="1933717"/>
            <a:ext cx="2137581" cy="21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15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/>
        </p:nvSpPr>
        <p:spPr>
          <a:xfrm>
            <a:off x="565525" y="1857725"/>
            <a:ext cx="7994040" cy="2473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2°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plataforma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do raking de cryptos</a:t>
            </a:r>
            <a:endParaRPr lang="pt-BR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Idealizada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2013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Vitalic Buterin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Primeiro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bloco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2015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Ether -&gt; gas da rede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1" name="Google Shape;8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3" descr="Uma imagem contendo Logotipo&#10;&#10;Descrição gerada automaticamente">
            <a:extLst>
              <a:ext uri="{FF2B5EF4-FFF2-40B4-BE49-F238E27FC236}">
                <a16:creationId xmlns:a16="http://schemas.microsoft.com/office/drawing/2014/main" id="{B9C50FA0-4F0C-9842-E78D-2906A5718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420" y="4027592"/>
            <a:ext cx="1920240" cy="7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194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402412"/>
            <a:ext cx="7811160" cy="326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Digital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Popularidade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Controle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financeiro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Metamask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465753A-88EC-855E-3333-0A5AEF8FD3A7}"/>
              </a:ext>
            </a:extLst>
          </p:cNvPr>
          <p:cNvSpPr/>
          <p:nvPr/>
        </p:nvSpPr>
        <p:spPr>
          <a:xfrm>
            <a:off x="4882487" y="1841594"/>
            <a:ext cx="3394880" cy="6312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Tokens diferentes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127DE3B-8714-6644-D476-DEBFAABCBD92}"/>
              </a:ext>
            </a:extLst>
          </p:cNvPr>
          <p:cNvSpPr/>
          <p:nvPr/>
        </p:nvSpPr>
        <p:spPr>
          <a:xfrm>
            <a:off x="4882487" y="2677519"/>
            <a:ext cx="3394880" cy="6312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Integração com </a:t>
            </a:r>
            <a:r>
              <a:rPr lang="pt-BR" dirty="0" err="1">
                <a:cs typeface="Arial"/>
              </a:rPr>
              <a:t>dApps</a:t>
            </a:r>
            <a:endParaRPr lang="pt-BR" dirty="0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43BDC81-F022-BC7A-ACC6-FA406A6872AE}"/>
              </a:ext>
            </a:extLst>
          </p:cNvPr>
          <p:cNvSpPr/>
          <p:nvPr/>
        </p:nvSpPr>
        <p:spPr>
          <a:xfrm>
            <a:off x="4882487" y="3428145"/>
            <a:ext cx="3394880" cy="6312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Bloqueio de </a:t>
            </a:r>
            <a:r>
              <a:rPr lang="pt-BR" dirty="0" err="1">
                <a:cs typeface="Arial"/>
              </a:rPr>
              <a:t>phishing</a:t>
            </a:r>
            <a:endParaRPr lang="pt-BR" dirty="0" err="1"/>
          </a:p>
        </p:txBody>
      </p:sp>
      <p:pic>
        <p:nvPicPr>
          <p:cNvPr id="6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B2A8E198-3A2F-0450-0FC5-C0253995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5" y="1933717"/>
            <a:ext cx="2137581" cy="212052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D3570F2-C68D-419B-EECC-6E76C8DBDAC5}"/>
              </a:ext>
            </a:extLst>
          </p:cNvPr>
          <p:cNvSpPr/>
          <p:nvPr/>
        </p:nvSpPr>
        <p:spPr>
          <a:xfrm>
            <a:off x="566383" y="4460259"/>
            <a:ext cx="7710984" cy="3497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Plataforma Gratuita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443754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402412"/>
            <a:ext cx="7811160" cy="326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Carteira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Digital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Popularidade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Controle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financeiro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Metamask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465753A-88EC-855E-3333-0A5AEF8FD3A7}"/>
              </a:ext>
            </a:extLst>
          </p:cNvPr>
          <p:cNvSpPr/>
          <p:nvPr/>
        </p:nvSpPr>
        <p:spPr>
          <a:xfrm>
            <a:off x="4882487" y="1841594"/>
            <a:ext cx="3394880" cy="6312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Mobile &amp; Web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127DE3B-8714-6644-D476-DEBFAABCBD92}"/>
              </a:ext>
            </a:extLst>
          </p:cNvPr>
          <p:cNvSpPr/>
          <p:nvPr/>
        </p:nvSpPr>
        <p:spPr>
          <a:xfrm>
            <a:off x="4882487" y="2677519"/>
            <a:ext cx="3394880" cy="63120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opensource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43BDC81-F022-BC7A-ACC6-FA406A6872AE}"/>
              </a:ext>
            </a:extLst>
          </p:cNvPr>
          <p:cNvSpPr/>
          <p:nvPr/>
        </p:nvSpPr>
        <p:spPr>
          <a:xfrm>
            <a:off x="4882487" y="3428145"/>
            <a:ext cx="3394880" cy="63120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 </a:t>
            </a:r>
            <a:r>
              <a:rPr lang="pt-BR" dirty="0" err="1">
                <a:cs typeface="Arial"/>
              </a:rPr>
              <a:t>ether</a:t>
            </a:r>
          </a:p>
        </p:txBody>
      </p:sp>
      <p:pic>
        <p:nvPicPr>
          <p:cNvPr id="6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B2A8E198-3A2F-0450-0FC5-C0253995E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5" y="1933717"/>
            <a:ext cx="2137581" cy="212052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D3570F2-C68D-419B-EECC-6E76C8DBDAC5}"/>
              </a:ext>
            </a:extLst>
          </p:cNvPr>
          <p:cNvSpPr/>
          <p:nvPr/>
        </p:nvSpPr>
        <p:spPr>
          <a:xfrm>
            <a:off x="566383" y="4460259"/>
            <a:ext cx="7710984" cy="3497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Gerenciamento de tokens e conta </a:t>
            </a:r>
            <a:r>
              <a:rPr lang="pt-BR" dirty="0" err="1">
                <a:cs typeface="Arial"/>
              </a:rPr>
              <a:t>Ethereum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0624463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663643"/>
            <a:ext cx="7410300" cy="173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um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carteira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rede do 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9552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22876" y="1673597"/>
            <a:ext cx="2940615" cy="300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Usaremos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Metamesk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nossa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carteira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conectada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 Ethereum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Criando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sua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 1°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carteira</a:t>
            </a:r>
            <a:endParaRPr lang="pt-BR" dirty="0" err="1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Gráfico&#10;&#10;Descrição gerada automaticamente">
            <a:extLst>
              <a:ext uri="{FF2B5EF4-FFF2-40B4-BE49-F238E27FC236}">
                <a16:creationId xmlns:a16="http://schemas.microsoft.com/office/drawing/2014/main" id="{C6F939E6-4ED4-3A01-095A-862E56B7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825" y="1675120"/>
            <a:ext cx="5182737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625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663643"/>
            <a:ext cx="7410300" cy="173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Analisando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transações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etherscan.io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614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o Etherscan.io</a:t>
            </a:r>
            <a:endParaRPr lang="pt-BR" dirty="0"/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3" descr="Interface gráfica do usuário, Aplicativo, Site&#10;&#10;Descrição gerada automaticamente">
            <a:extLst>
              <a:ext uri="{FF2B5EF4-FFF2-40B4-BE49-F238E27FC236}">
                <a16:creationId xmlns:a16="http://schemas.microsoft.com/office/drawing/2014/main" id="{47A5CF67-1EAD-C563-033A-F50E64C94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63" y="1458553"/>
            <a:ext cx="7622273" cy="348881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455238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Fundamentos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da Blockchain/Blockchain e Smart Contracts - Ethereum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663643"/>
            <a:ext cx="7410300" cy="1735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Entendendo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um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pouco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rede Ethereum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6794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565525" y="1511530"/>
            <a:ext cx="7811160" cy="181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externas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2015 - ~2018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rede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F1AD285A-D2DD-97F7-3D8D-965AEA876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0" y="3642060"/>
            <a:ext cx="4831080" cy="130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607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3644005" y="1511530"/>
            <a:ext cx="4732680" cy="181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externas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2015 - ~2018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rede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EE9C6D38-1A6D-8A7E-CCA1-20A5164E1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20" y="3104494"/>
            <a:ext cx="5227320" cy="15176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ED2C7C6-03B3-EEB4-DA93-AC26C9C6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605E9CB-80DB-162F-564E-BF9C64FB54B5}"/>
              </a:ext>
            </a:extLst>
          </p:cNvPr>
          <p:cNvSpPr/>
          <p:nvPr/>
        </p:nvSpPr>
        <p:spPr>
          <a:xfrm>
            <a:off x="636553" y="1426604"/>
            <a:ext cx="2976916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que valores nulos?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1845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3644005" y="1511530"/>
            <a:ext cx="4732680" cy="181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externas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2015 - ~2018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rede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2C7C6-03B3-EEB4-DA93-AC26C9C6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605E9CB-80DB-162F-564E-BF9C64FB54B5}"/>
              </a:ext>
            </a:extLst>
          </p:cNvPr>
          <p:cNvSpPr/>
          <p:nvPr/>
        </p:nvSpPr>
        <p:spPr>
          <a:xfrm>
            <a:off x="636553" y="1426604"/>
            <a:ext cx="2976916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que valores nulos?</a:t>
            </a:r>
            <a:endParaRPr lang="pt-BR" dirty="0"/>
          </a:p>
        </p:txBody>
      </p:sp>
      <p:pic>
        <p:nvPicPr>
          <p:cNvPr id="2" name="Imagem 5" descr="Tabela&#10;&#10;Descrição gerada automaticamente">
            <a:extLst>
              <a:ext uri="{FF2B5EF4-FFF2-40B4-BE49-F238E27FC236}">
                <a16:creationId xmlns:a16="http://schemas.microsoft.com/office/drawing/2014/main" id="{968F05CD-0E71-E430-4BB7-6E0404CC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2985161"/>
            <a:ext cx="6393180" cy="193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6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414832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Passo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passo</a:t>
            </a:r>
            <a:endParaRPr lang="pt-BR" err="1"/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34831E6B-7049-C304-4FE0-5F3D60CF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46" y="1484127"/>
            <a:ext cx="6163670" cy="34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996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9ffa863cd_0_328"/>
          <p:cNvSpPr txBox="1"/>
          <p:nvPr/>
        </p:nvSpPr>
        <p:spPr>
          <a:xfrm>
            <a:off x="3644005" y="1511530"/>
            <a:ext cx="4732680" cy="181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  <a:buSzPts val="24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Transações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externas</a:t>
            </a:r>
            <a:endParaRPr lang="en-US" sz="2400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2015 - ~2018</a:t>
            </a:r>
          </a:p>
        </p:txBody>
      </p:sp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rede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2C7C6-03B3-EEB4-DA93-AC26C9C6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605E9CB-80DB-162F-564E-BF9C64FB54B5}"/>
              </a:ext>
            </a:extLst>
          </p:cNvPr>
          <p:cNvSpPr/>
          <p:nvPr/>
        </p:nvSpPr>
        <p:spPr>
          <a:xfrm>
            <a:off x="636553" y="1426604"/>
            <a:ext cx="2976916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que valores nulos?</a:t>
            </a:r>
            <a:endParaRPr lang="pt-BR" dirty="0"/>
          </a:p>
        </p:txBody>
      </p:sp>
      <p:pic>
        <p:nvPicPr>
          <p:cNvPr id="3" name="Imagem 5" descr="Tabela&#10;&#10;Descrição gerada automaticamente">
            <a:extLst>
              <a:ext uri="{FF2B5EF4-FFF2-40B4-BE49-F238E27FC236}">
                <a16:creationId xmlns:a16="http://schemas.microsoft.com/office/drawing/2014/main" id="{1FDEDB5C-F37E-7CB6-9766-34F46E745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060" y="3110916"/>
            <a:ext cx="4960620" cy="174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98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6E04C454-17E3-92F3-46B8-466352CF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768965"/>
            <a:ext cx="5173980" cy="2885730"/>
          </a:xfrm>
          <a:prstGeom prst="rect">
            <a:avLst/>
          </a:prstGeom>
        </p:spPr>
      </p:pic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rede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2C7C6-03B3-EEB4-DA93-AC26C9C6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605E9CB-80DB-162F-564E-BF9C64FB54B5}"/>
              </a:ext>
            </a:extLst>
          </p:cNvPr>
          <p:cNvSpPr/>
          <p:nvPr/>
        </p:nvSpPr>
        <p:spPr>
          <a:xfrm>
            <a:off x="636553" y="1426604"/>
            <a:ext cx="2976916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Como foi o uso da plataforma?</a:t>
            </a:r>
            <a:endParaRPr lang="pt-BR" sz="2000" dirty="0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0184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rede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2C7C6-03B3-EEB4-DA93-AC26C9C6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605E9CB-80DB-162F-564E-BF9C64FB54B5}"/>
              </a:ext>
            </a:extLst>
          </p:cNvPr>
          <p:cNvSpPr/>
          <p:nvPr/>
        </p:nvSpPr>
        <p:spPr>
          <a:xfrm>
            <a:off x="636553" y="1426604"/>
            <a:ext cx="2976916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Como foi o uso da plataforma?</a:t>
            </a:r>
            <a:endParaRPr lang="pt-BR" sz="2000" dirty="0">
              <a:latin typeface="Calibri"/>
              <a:ea typeface="Calibri"/>
              <a:cs typeface="Arial"/>
            </a:endParaRPr>
          </a:p>
        </p:txBody>
      </p:sp>
      <p:pic>
        <p:nvPicPr>
          <p:cNvPr id="2" name="Imagem 5" descr="Gráfico, Gráfico de linhas, Histograma&#10;&#10;Descrição gerada automaticamente">
            <a:extLst>
              <a:ext uri="{FF2B5EF4-FFF2-40B4-BE49-F238E27FC236}">
                <a16:creationId xmlns:a16="http://schemas.microsoft.com/office/drawing/2014/main" id="{6158B426-E229-EAE7-F2E2-D46B2AAC0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520" y="1555802"/>
            <a:ext cx="4861560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001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29019162-D3DA-E8C5-712A-03545155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2701170"/>
            <a:ext cx="4572000" cy="2324341"/>
          </a:xfrm>
          <a:prstGeom prst="rect">
            <a:avLst/>
          </a:prstGeom>
        </p:spPr>
      </p:pic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2C7C6-03B3-EEB4-DA93-AC26C9C6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605E9CB-80DB-162F-564E-BF9C64FB54B5}"/>
              </a:ext>
            </a:extLst>
          </p:cNvPr>
          <p:cNvSpPr/>
          <p:nvPr/>
        </p:nvSpPr>
        <p:spPr>
          <a:xfrm>
            <a:off x="636553" y="1426604"/>
            <a:ext cx="2976916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ea typeface="Calibri"/>
                <a:cs typeface="Arial"/>
              </a:rPr>
              <a:t>O Bitcoin influencia?</a:t>
            </a:r>
          </a:p>
        </p:txBody>
      </p:sp>
      <p:pic>
        <p:nvPicPr>
          <p:cNvPr id="3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61C0AF2F-1FC5-1C33-EC3A-089F049EAB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0100" y="292482"/>
            <a:ext cx="4137660" cy="23639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61506AA-AA57-5093-7A8B-B30C77358734}"/>
              </a:ext>
            </a:extLst>
          </p:cNvPr>
          <p:cNvSpPr txBox="1"/>
          <p:nvPr/>
        </p:nvSpPr>
        <p:spPr>
          <a:xfrm>
            <a:off x="2522220" y="2388870"/>
            <a:ext cx="16078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Correlação: 0,98</a:t>
            </a:r>
          </a:p>
        </p:txBody>
      </p:sp>
    </p:spTree>
    <p:extLst>
      <p:ext uri="{BB962C8B-B14F-4D97-AF65-F5344CB8AC3E}">
        <p14:creationId xmlns:p14="http://schemas.microsoft.com/office/powerpoint/2010/main" val="3283624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Gráfico, Gráfico de linhas, Histograma&#10;&#10;Descrição gerada automaticamente">
            <a:extLst>
              <a:ext uri="{FF2B5EF4-FFF2-40B4-BE49-F238E27FC236}">
                <a16:creationId xmlns:a16="http://schemas.microsoft.com/office/drawing/2014/main" id="{F288252E-6F9C-1DF5-2B44-3D3DE0B6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0" y="1760932"/>
            <a:ext cx="5859780" cy="2848457"/>
          </a:xfrm>
          <a:prstGeom prst="rect">
            <a:avLst/>
          </a:prstGeom>
        </p:spPr>
      </p:pic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2C7C6-03B3-EEB4-DA93-AC26C9C6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605E9CB-80DB-162F-564E-BF9C64FB54B5}"/>
              </a:ext>
            </a:extLst>
          </p:cNvPr>
          <p:cNvSpPr/>
          <p:nvPr/>
        </p:nvSpPr>
        <p:spPr>
          <a:xfrm>
            <a:off x="636553" y="1426604"/>
            <a:ext cx="2976916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ea typeface="Calibri"/>
                <a:cs typeface="Arial"/>
              </a:rPr>
              <a:t>O Bitcoin influencia?</a:t>
            </a:r>
          </a:p>
        </p:txBody>
      </p:sp>
    </p:spTree>
    <p:extLst>
      <p:ext uri="{BB962C8B-B14F-4D97-AF65-F5344CB8AC3E}">
        <p14:creationId xmlns:p14="http://schemas.microsoft.com/office/powerpoint/2010/main" val="19614127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Gráfico, Gráfico de linhas, Histograma&#10;&#10;Descrição gerada automaticamente">
            <a:extLst>
              <a:ext uri="{FF2B5EF4-FFF2-40B4-BE49-F238E27FC236}">
                <a16:creationId xmlns:a16="http://schemas.microsoft.com/office/drawing/2014/main" id="{F288252E-6F9C-1DF5-2B44-3D3DE0B6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280" y="1760932"/>
            <a:ext cx="5859780" cy="2848457"/>
          </a:xfrm>
          <a:prstGeom prst="rect">
            <a:avLst/>
          </a:prstGeom>
        </p:spPr>
      </p:pic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2C7C6-03B3-EEB4-DA93-AC26C9C6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605E9CB-80DB-162F-564E-BF9C64FB54B5}"/>
              </a:ext>
            </a:extLst>
          </p:cNvPr>
          <p:cNvSpPr/>
          <p:nvPr/>
        </p:nvSpPr>
        <p:spPr>
          <a:xfrm>
            <a:off x="636553" y="1426604"/>
            <a:ext cx="2976916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ea typeface="Calibri"/>
                <a:cs typeface="Arial"/>
              </a:rPr>
              <a:t>O Bitcoin influencia?</a:t>
            </a:r>
          </a:p>
        </p:txBody>
      </p:sp>
    </p:spTree>
    <p:extLst>
      <p:ext uri="{BB962C8B-B14F-4D97-AF65-F5344CB8AC3E}">
        <p14:creationId xmlns:p14="http://schemas.microsoft.com/office/powerpoint/2010/main" val="8795069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Gráfico, Histograma&#10;&#10;Descrição gerada automaticamente">
            <a:extLst>
              <a:ext uri="{FF2B5EF4-FFF2-40B4-BE49-F238E27FC236}">
                <a16:creationId xmlns:a16="http://schemas.microsoft.com/office/drawing/2014/main" id="{12460AB4-6B96-93C8-D3FF-76C7277D2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780" y="1940980"/>
            <a:ext cx="5974080" cy="2838881"/>
          </a:xfrm>
          <a:prstGeom prst="rect">
            <a:avLst/>
          </a:prstGeom>
        </p:spPr>
      </p:pic>
      <p:sp>
        <p:nvSpPr>
          <p:cNvPr id="115" name="Google Shape;115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Caracterização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16" name="Google Shape;116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D2C7C6-03B3-EEB4-DA93-AC26C9C6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397065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E605E9CB-80DB-162F-564E-BF9C64FB54B5}"/>
              </a:ext>
            </a:extLst>
          </p:cNvPr>
          <p:cNvSpPr/>
          <p:nvPr/>
        </p:nvSpPr>
        <p:spPr>
          <a:xfrm>
            <a:off x="636553" y="1426604"/>
            <a:ext cx="2976916" cy="8842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ea typeface="Calibri"/>
                <a:cs typeface="Arial"/>
              </a:rPr>
              <a:t>O Bitcoin influencia?</a:t>
            </a:r>
          </a:p>
        </p:txBody>
      </p:sp>
    </p:spTree>
    <p:extLst>
      <p:ext uri="{BB962C8B-B14F-4D97-AF65-F5344CB8AC3E}">
        <p14:creationId xmlns:p14="http://schemas.microsoft.com/office/powerpoint/2010/main" val="11584492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" name="Google Shape;1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marR="0" lvl="0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pt-BR"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800" dirty="0">
                <a:latin typeface="Calibri"/>
                <a:ea typeface="Calibri"/>
                <a:sym typeface="Calibri"/>
                <a:hlinkClick r:id="rId3"/>
              </a:rPr>
              <a:t>Yellow Paper - ETHEREUM: A SECURE DECENTRALISED GENERALISED TRANSACTION LEDGER BERLIN VERSION 3078285– 2022-07-13</a:t>
            </a:r>
            <a:endParaRPr lang="en-US" sz="1800">
              <a:solidFill>
                <a:schemeClr val="dk1"/>
              </a:solidFill>
              <a:latin typeface="Calibri"/>
              <a:ea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800" dirty="0">
                <a:latin typeface="Calibri"/>
                <a:ea typeface="Calibri"/>
                <a:hlinkClick r:id="rId4"/>
              </a:rPr>
              <a:t>White paper: A Next-Generation Smart Contract and Decentralized Application Platform (Original whitepaper)</a:t>
            </a:r>
            <a:endParaRPr lang="en-US">
              <a:ea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1800" dirty="0">
                <a:ea typeface="Calibri"/>
                <a:hlinkClick r:id="rId5"/>
              </a:rPr>
              <a:t>White paper Ethereum online</a:t>
            </a:r>
            <a:r>
              <a:rPr lang="en-US" sz="1800" dirty="0">
                <a:ea typeface="Calibri"/>
              </a:rPr>
              <a:t> </a:t>
            </a:r>
            <a:endParaRPr lang="en-US" dirty="0"/>
          </a:p>
          <a:p>
            <a:pPr>
              <a:spcBef>
                <a:spcPts val="1800"/>
              </a:spcBef>
            </a:pPr>
            <a:r>
              <a:rPr lang="en-US" sz="1600" dirty="0">
                <a:ea typeface="Calibri"/>
              </a:rPr>
              <a:t>Plataforma de scan de </a:t>
            </a:r>
            <a:r>
              <a:rPr lang="en-US" sz="1600" dirty="0" err="1">
                <a:ea typeface="Calibri"/>
              </a:rPr>
              <a:t>transações</a:t>
            </a:r>
            <a:r>
              <a:rPr lang="en-US" sz="1600" dirty="0">
                <a:ea typeface="Calibri"/>
              </a:rPr>
              <a:t>/</a:t>
            </a:r>
            <a:r>
              <a:rPr lang="en-US" sz="1600" dirty="0" err="1">
                <a:ea typeface="Calibri"/>
              </a:rPr>
              <a:t>blocos</a:t>
            </a:r>
            <a:r>
              <a:rPr lang="en-US" sz="1600" dirty="0">
                <a:ea typeface="Calibri"/>
              </a:rPr>
              <a:t> </a:t>
            </a:r>
            <a:r>
              <a:rPr lang="en-US" sz="1600" dirty="0">
                <a:ea typeface="Calibri"/>
                <a:hlinkClick r:id="rId6"/>
              </a:rPr>
              <a:t>Etherscan.io</a:t>
            </a:r>
            <a:endParaRPr lang="en-US"/>
          </a:p>
        </p:txBody>
      </p:sp>
      <p:sp>
        <p:nvSpPr>
          <p:cNvPr id="179" name="Google Shape;179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Úteis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Google Shape;180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7040352ea_0_0"/>
          <p:cNvSpPr txBox="1"/>
          <p:nvPr/>
        </p:nvSpPr>
        <p:spPr>
          <a:xfrm>
            <a:off x="565525" y="1521625"/>
            <a:ext cx="7994040" cy="323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 dirty="0">
                <a:ea typeface="Calibri"/>
                <a:hlinkClick r:id="rId3"/>
              </a:rPr>
              <a:t>https://ethereum.org/pt-br/developers/docs/smart-contracts/</a:t>
            </a:r>
            <a:endParaRPr lang="pt-BR" sz="1200">
              <a:ea typeface="Calibri"/>
            </a:endParaRPr>
          </a:p>
          <a:p>
            <a:pPr>
              <a:spcBef>
                <a:spcPts val="1800"/>
              </a:spcBef>
            </a:pPr>
            <a:r>
              <a:rPr lang="en-US" sz="1800" dirty="0">
                <a:ea typeface="Calibri"/>
                <a:hlinkClick r:id="rId4"/>
              </a:rPr>
              <a:t>https://ethereum.org/en/developers/docs/accounts/</a:t>
            </a:r>
            <a:endParaRPr lang="en-US" sz="1200"/>
          </a:p>
          <a:p>
            <a:pPr>
              <a:spcBef>
                <a:spcPts val="1800"/>
              </a:spcBef>
            </a:pPr>
            <a:r>
              <a:rPr lang="en-US" sz="1800" dirty="0">
                <a:ea typeface="Calibri"/>
                <a:hlinkClick r:id="rId5"/>
              </a:rPr>
              <a:t>https://etherscan.io/</a:t>
            </a:r>
            <a:endParaRPr lang="en-US" sz="1200"/>
          </a:p>
          <a:p>
            <a:pPr>
              <a:spcBef>
                <a:spcPts val="1800"/>
              </a:spcBef>
            </a:pPr>
            <a:r>
              <a:rPr lang="en-US" sz="1800" dirty="0">
                <a:ea typeface="Calibri"/>
                <a:hlinkClick r:id="rId6"/>
              </a:rPr>
              <a:t>https://aws.amazon.com/pt/what-is/blockchain/</a:t>
            </a:r>
            <a:endParaRPr lang="en-US" sz="1200"/>
          </a:p>
          <a:p>
            <a:pPr>
              <a:spcBef>
                <a:spcPts val="1800"/>
              </a:spcBef>
            </a:pPr>
            <a:r>
              <a:rPr lang="en-US" sz="1800" dirty="0">
                <a:ea typeface="Calibri"/>
                <a:hlinkClick r:id="rId7"/>
              </a:rPr>
              <a:t>https://portaldobitcoin.uol.com.br/o-passo-a-passo-para-criar-e-usar-uma-carteira-metamask/</a:t>
            </a:r>
            <a:endParaRPr lang="en-US" sz="1200"/>
          </a:p>
          <a:p>
            <a:pPr>
              <a:spcBef>
                <a:spcPts val="1800"/>
              </a:spcBef>
            </a:pPr>
            <a:r>
              <a:rPr lang="en-US" sz="1800" dirty="0">
                <a:ea typeface="Calibri"/>
                <a:hlinkClick r:id="rId8"/>
              </a:rPr>
              <a:t>https://metamask.io/</a:t>
            </a:r>
            <a:endParaRPr lang="en-US" sz="1200"/>
          </a:p>
          <a:p>
            <a:pPr>
              <a:spcBef>
                <a:spcPts val="1800"/>
              </a:spcBef>
            </a:pPr>
            <a:endParaRPr lang="en-US" sz="1800" dirty="0">
              <a:ea typeface="Calibri"/>
            </a:endParaRPr>
          </a:p>
          <a:p>
            <a:pPr>
              <a:spcBef>
                <a:spcPts val="1800"/>
              </a:spcBef>
            </a:pPr>
            <a:endParaRPr lang="en-US" sz="1800" dirty="0">
              <a:ea typeface="Calibri"/>
            </a:endParaRPr>
          </a:p>
        </p:txBody>
      </p:sp>
      <p:sp>
        <p:nvSpPr>
          <p:cNvPr id="186" name="Google Shape;186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mais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414832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  <a:sym typeface="Century Gothic"/>
              </a:rPr>
              <a:t>Passo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sym typeface="Century Gothic"/>
              </a:rPr>
              <a:t>passo</a:t>
            </a:r>
            <a:endParaRPr lang="pt-BR" err="1"/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34831E6B-7049-C304-4FE0-5F3D60CF3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46" y="1484127"/>
            <a:ext cx="6163670" cy="3471785"/>
          </a:xfrm>
          <a:prstGeom prst="rect">
            <a:avLst/>
          </a:prstGeom>
        </p:spPr>
      </p:pic>
      <p:pic>
        <p:nvPicPr>
          <p:cNvPr id="3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3190A6C-36B3-8181-702A-EB46B4819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0" r="10577" b="17778"/>
          <a:stretch/>
        </p:blipFill>
        <p:spPr>
          <a:xfrm>
            <a:off x="7081482" y="580903"/>
            <a:ext cx="1920098" cy="1093407"/>
          </a:xfrm>
          <a:prstGeom prst="rect">
            <a:avLst/>
          </a:prstGeom>
        </p:spPr>
      </p:pic>
      <p:pic>
        <p:nvPicPr>
          <p:cNvPr id="6" name="Imagem 2" descr="Diagrama, Aplicativo, PowerPoint&#10;&#10;Descrição gerada automaticamente">
            <a:extLst>
              <a:ext uri="{FF2B5EF4-FFF2-40B4-BE49-F238E27FC236}">
                <a16:creationId xmlns:a16="http://schemas.microsoft.com/office/drawing/2014/main" id="{B455C7E6-184E-1429-A155-A7B573AB5F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632" y="194472"/>
            <a:ext cx="2393476" cy="140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059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7040352ea_0_0"/>
          <p:cNvSpPr txBox="1"/>
          <p:nvPr/>
        </p:nvSpPr>
        <p:spPr>
          <a:xfrm>
            <a:off x="565525" y="1559725"/>
            <a:ext cx="7994040" cy="319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600" dirty="0">
                <a:latin typeface="Calibri"/>
                <a:ea typeface="Calibri"/>
                <a:hlinkClick r:id="rId3"/>
              </a:rPr>
              <a:t>https://solidity-portuguese.readthedocs.io/pt/latest/introduction-to-smart-contracts.html</a:t>
            </a:r>
            <a:endParaRPr lang="pt-BR" sz="1100"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>
                <a:latin typeface="Calibri"/>
                <a:ea typeface="Calibri"/>
                <a:hlinkClick r:id="rId4"/>
              </a:rPr>
              <a:t>https://github.com/ethereum/wiki/wiki/%5BPortuguese%5D-White-Paper/</a:t>
            </a:r>
            <a:endParaRPr lang="en-US" sz="1100"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>
                <a:latin typeface="Calibri"/>
                <a:ea typeface="Calibri"/>
                <a:hlinkClick r:id="rId5"/>
              </a:rPr>
              <a:t>https://cointelegraph.com.br/news/the-vulnerabilities-of-smart-contracts</a:t>
            </a:r>
            <a:endParaRPr lang="en-US" sz="1100"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>
                <a:latin typeface="Calibri"/>
                <a:ea typeface="Calibri"/>
                <a:hlinkClick r:id="rId6"/>
              </a:rPr>
              <a:t>https://www.mentebinaria.com.br/artigos/seguran%C3%A7a-web3-vulnerabilidades-em-smart-contracts-r87/</a:t>
            </a:r>
            <a:endParaRPr lang="en-US" sz="1100"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>
                <a:ea typeface="Calibri"/>
                <a:hlinkClick r:id="rId7"/>
              </a:rPr>
              <a:t>https://ethereum.org/en/history/</a:t>
            </a:r>
            <a:endParaRPr lang="en-US" sz="1200"/>
          </a:p>
          <a:p>
            <a:pPr>
              <a:spcBef>
                <a:spcPts val="1800"/>
              </a:spcBef>
            </a:pPr>
            <a:r>
              <a:rPr lang="en-US" sz="1600" dirty="0">
                <a:hlinkClick r:id="rId8"/>
              </a:rPr>
              <a:t>https://portaldobitcoin.uol.com.br/tudo-sobre-ethereum/</a:t>
            </a:r>
            <a:endParaRPr lang="en-US" sz="1200"/>
          </a:p>
          <a:p>
            <a:pPr>
              <a:spcBef>
                <a:spcPts val="1800"/>
              </a:spcBef>
            </a:pPr>
            <a:endParaRPr lang="en-US" sz="1600" dirty="0"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latin typeface="Calibri"/>
              <a:ea typeface="Calibri"/>
            </a:endParaRPr>
          </a:p>
        </p:txBody>
      </p:sp>
      <p:sp>
        <p:nvSpPr>
          <p:cNvPr id="186" name="Google Shape;186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02438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7040352ea_0_0"/>
          <p:cNvSpPr txBox="1"/>
          <p:nvPr/>
        </p:nvSpPr>
        <p:spPr>
          <a:xfrm>
            <a:off x="565525" y="1559725"/>
            <a:ext cx="7994040" cy="3197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600" dirty="0">
                <a:ea typeface="Calibri"/>
                <a:hlinkClick r:id="rId3"/>
              </a:rPr>
              <a:t>https://www.investopedia.com/news/what-erc20-and-what-does-it-mean-ethereum/#:~:text=Tokens%20often%20represent%20assets%20and,smart%20contract%20standard%2Dcompliant%20token</a:t>
            </a:r>
            <a:endParaRPr lang="en-US" sz="1600"/>
          </a:p>
          <a:p>
            <a:pPr>
              <a:spcBef>
                <a:spcPts val="1800"/>
              </a:spcBef>
            </a:pPr>
            <a:r>
              <a:rPr lang="en-US" sz="1600" dirty="0">
                <a:hlinkClick r:id="rId4"/>
              </a:rPr>
              <a:t>https://blog.coinbase.com/a-beginners-guide-to-ethereum-tokens-fbd5611fe30b</a:t>
            </a:r>
            <a:endParaRPr lang="en-US"/>
          </a:p>
          <a:p>
            <a:pPr>
              <a:spcBef>
                <a:spcPts val="1800"/>
              </a:spcBef>
            </a:pPr>
            <a:r>
              <a:rPr lang="en-US" sz="1600" dirty="0">
                <a:ea typeface="Calibri"/>
                <a:hlinkClick r:id="rId5"/>
              </a:rPr>
              <a:t>https://blog.b2bstack.com.br/o-que-e-metamask/</a:t>
            </a:r>
            <a:endParaRPr lang="en-US"/>
          </a:p>
          <a:p>
            <a:pPr>
              <a:spcBef>
                <a:spcPts val="1800"/>
              </a:spcBef>
            </a:pPr>
            <a:endParaRPr lang="en-US" sz="1600" dirty="0"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latin typeface="Calibri"/>
              <a:ea typeface="Calibri"/>
            </a:endParaRPr>
          </a:p>
        </p:txBody>
      </p:sp>
      <p:sp>
        <p:nvSpPr>
          <p:cNvPr id="186" name="Google Shape;186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18128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409D30-8E5F-46D9-9F6E-490515BA01C6}"/>
</file>

<file path=customXml/itemProps2.xml><?xml version="1.0" encoding="utf-8"?>
<ds:datastoreItem xmlns:ds="http://schemas.openxmlformats.org/officeDocument/2006/customXml" ds:itemID="{E300030A-7BE2-497A-BFF8-56F315C07046}">
  <ds:schemaRefs>
    <ds:schemaRef ds:uri="http://schemas.microsoft.com/office/2006/metadata/properties"/>
    <ds:schemaRef ds:uri="http://schemas.microsoft.com/office/infopath/2007/PartnerControls"/>
    <ds:schemaRef ds:uri="19483571-f922-4e8e-9c1c-26f0a2252132"/>
    <ds:schemaRef ds:uri="851b35d3-0456-4d6a-bc2f-da927e91d158"/>
  </ds:schemaRefs>
</ds:datastoreItem>
</file>

<file path=customXml/itemProps3.xml><?xml version="1.0" encoding="utf-8"?>
<ds:datastoreItem xmlns:ds="http://schemas.openxmlformats.org/officeDocument/2006/customXml" ds:itemID="{531D6E77-2EAA-40A0-8F52-9E562AB36F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91</Slides>
  <Notes>91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91</vt:i4>
      </vt:variant>
    </vt:vector>
  </HeadingPairs>
  <TitlesOfParts>
    <vt:vector size="92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824</cp:revision>
  <dcterms:modified xsi:type="dcterms:W3CDTF">2022-07-19T16:01:44Z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r8>600</vt:r8>
  </property>
  <property fmtid="{D5CDD505-2E9C-101B-9397-08002B2CF9AE}" pid="3" name="MediaServiceImageTags">
    <vt:lpwstr/>
  </property>
  <property fmtid="{D5CDD505-2E9C-101B-9397-08002B2CF9AE}" pid="4" name="ContentTypeId">
    <vt:lpwstr>0x01010001E48B58A68BE64E9120D347E3E06B3A</vt:lpwstr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</Properties>
</file>